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81" r:id="rId5"/>
    <p:sldId id="282" r:id="rId6"/>
    <p:sldId id="285" r:id="rId7"/>
    <p:sldId id="295" r:id="rId8"/>
    <p:sldId id="297" r:id="rId9"/>
    <p:sldId id="298" r:id="rId10"/>
    <p:sldId id="283" r:id="rId11"/>
    <p:sldId id="291" r:id="rId12"/>
    <p:sldId id="287" r:id="rId13"/>
    <p:sldId id="288" r:id="rId14"/>
    <p:sldId id="300" r:id="rId15"/>
    <p:sldId id="301" r:id="rId16"/>
    <p:sldId id="309" r:id="rId17"/>
    <p:sldId id="302" r:id="rId18"/>
    <p:sldId id="303" r:id="rId19"/>
    <p:sldId id="304" r:id="rId20"/>
    <p:sldId id="262" r:id="rId21"/>
    <p:sldId id="299" r:id="rId22"/>
    <p:sldId id="286" r:id="rId23"/>
    <p:sldId id="305" r:id="rId24"/>
    <p:sldId id="307" r:id="rId25"/>
    <p:sldId id="306" r:id="rId26"/>
    <p:sldId id="308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FFF"/>
    <a:srgbClr val="21FF0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0" autoAdjust="0"/>
    <p:restoredTop sz="94681"/>
  </p:normalViewPr>
  <p:slideViewPr>
    <p:cSldViewPr snapToGrid="0" snapToObjects="1">
      <p:cViewPr varScale="1">
        <p:scale>
          <a:sx n="86" d="100"/>
          <a:sy n="86" d="100"/>
        </p:scale>
        <p:origin x="-56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B2BA4-22AF-704A-BC16-7B88D2160C67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FB627-B5A1-3348-B132-7ECDE717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𝐵𝑅 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∝|𝑀|^2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FB627-B5A1-3348-B132-7ECDE71797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1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𝐵𝑅 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∝|𝑀|^2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FB627-B5A1-3348-B132-7ECDE71797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1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83D2D-3C4E-074A-BBC9-8F124BF3A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478E94-492D-254F-914A-526CD4A0E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5E1816-F96C-5E42-AFD2-7ECC88F7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4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41C7E-A7B4-DE4E-B91F-87631045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D04625-990D-B342-B105-5E48DC48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7229E4-39DE-9041-9F52-AEA1ABAE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8A024A-C194-E248-9D9E-200C5C36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131EA-00B8-0E48-99FC-49695564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43A14B1-E965-9247-BDDD-8081A7922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64463B-EA13-A947-8672-7A98614D1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6F4408-0F5D-4248-B7F4-0F0074911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1A46-F460-9B4A-A214-7F92D8324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627D74-2EB3-FA42-97AF-04118FAE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2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umblr_m1rftruShm1r44q44o1_r1_1280.jpg"/>
          <p:cNvSpPr>
            <a:spLocks noGrp="1"/>
          </p:cNvSpPr>
          <p:nvPr>
            <p:ph type="pic" sz="half" idx="21"/>
          </p:nvPr>
        </p:nvSpPr>
        <p:spPr>
          <a:xfrm>
            <a:off x="6298406" y="1493002"/>
            <a:ext cx="5000625" cy="5095364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87007" indent="-287007">
              <a:spcBef>
                <a:spcPts val="2678"/>
              </a:spcBef>
              <a:defRPr sz="2300"/>
            </a:lvl1pPr>
            <a:lvl2pPr marL="574015" indent="-287007">
              <a:spcBef>
                <a:spcPts val="2678"/>
              </a:spcBef>
              <a:buChar char="-"/>
              <a:defRPr sz="1700"/>
            </a:lvl2pPr>
            <a:lvl3pPr marL="861022" indent="-287007">
              <a:spcBef>
                <a:spcPts val="2678"/>
              </a:spcBef>
              <a:defRPr sz="2300"/>
            </a:lvl3pPr>
            <a:lvl4pPr marL="1148029" indent="-287007">
              <a:spcBef>
                <a:spcPts val="2678"/>
              </a:spcBef>
              <a:defRPr sz="2300"/>
            </a:lvl4pPr>
            <a:lvl5pPr marL="1435037" indent="-287007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6243001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56016" indent="-369009">
              <a:buChar char="-"/>
              <a:defRPr sz="23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421796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38766C-0EEB-0740-BFE2-727B690B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2EF009-A4D8-074D-A5FB-E910CD5A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657ABA-671F-D946-A07A-53B8558B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BE68A5-FB6E-CE4F-9C56-1E4D465E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B1D0FF-3B62-2741-8903-7F552685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51E4F6-C920-7742-AD3E-8DD3B6AE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183089-66F6-A24D-8A6E-6C7D4C21D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1F58E-7B8A-C74A-93E1-EB81AB81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7E6DBB-4EE8-5A47-8921-60D0C185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CBF59-8DE4-F442-AC65-65EC4736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6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85863D-3F99-1F4E-BC2D-1DB8E22B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16373-E7D7-B74B-B01E-7A28401F8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440901-B9F7-4149-BAA3-1449533B9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E0CAC1-5B19-864F-94CD-93B4075D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22B491-0A9D-2A44-B503-E1AAA891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E4E89C-4A2E-024A-B8DB-C186EA05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B77DF2-0179-8047-8521-4A93CE52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6FE529-2B7F-EB49-BBAD-1343ED74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DE4B64-2F06-514D-B397-FE4F9DB12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932C26-5456-7346-B690-4F4B85FDD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40EF1C-885D-D346-857E-406CB60FB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4C864EB-459B-7C4D-9D03-361B8A6F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FE2858-116E-F641-8807-F3253468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F635D71-A0F1-F340-A32B-9CB53448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7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CE885E-6E5C-E744-9A89-F3A1F384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288EAC5-9D88-0B4A-87CA-CC1B19A8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EDCBA81-694F-CF40-8AFF-164B60D2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EAA6D0-5302-A743-B244-79692AAE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AE71020-C99D-DD44-B59A-103497B9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74B269-D8CA-F040-8E0D-45181150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4A4E835-AD0F-5E47-9FA8-B0ED183A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B695FC-06F5-674D-8A9C-663D355D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567A3D-8CDB-B144-B860-43B705F5A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37B58C-F0CA-7346-9468-4AABA8D8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337AED-54E7-3040-BC4A-FA462DC7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61F48D-E400-6E48-A7E0-C392B0BB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2623F0-08CA-8A47-86B7-96B0940E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1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BC334B-B9A0-3142-9F81-90B63F3F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3F49CD-F262-4443-9753-E501C4B9C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1055BE-636C-0D4F-8996-0F0677F1F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CFC904-424D-1947-A6E5-9FBD80AA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A16CF-583D-0046-B485-1F3C44C678F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A1A35A-719D-4943-9B7C-0924F4FE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F22DB0-8095-734C-AC6B-8A819566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07B1C-85EF-0146-98DB-F4F9859E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9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8B560B-E9F0-B34D-9145-4B2439B0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EE3993-4F76-4240-A160-C5BBBF0FC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 txBox="1"/>
          <p:nvPr userDrawn="1"/>
        </p:nvSpPr>
        <p:spPr>
          <a:xfrm>
            <a:off x="69869" y="6508973"/>
            <a:ext cx="26517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 err="1" smtClean="0">
                <a:solidFill>
                  <a:srgbClr val="0000FF"/>
                </a:solidFill>
              </a:rPr>
              <a:t>DavidStuart@UCSB.edu</a:t>
            </a:r>
            <a:endParaRPr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8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gif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gif"/><Relationship Id="rId3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indico.desy.de/event/34916/contributions/147525/attachments/84008/111210/VirtualTour.mp4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B908B2-C346-804C-95E7-71ABB03E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74" y="4341567"/>
            <a:ext cx="6967589" cy="145166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David Stuart, University of California Santa Barbara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on </a:t>
            </a:r>
            <a:r>
              <a:rPr lang="en-US" dirty="0" smtClean="0">
                <a:latin typeface="Times New Roman"/>
                <a:cs typeface="Times New Roman"/>
              </a:rPr>
              <a:t>behalf </a:t>
            </a:r>
            <a:r>
              <a:rPr lang="en-US" dirty="0">
                <a:latin typeface="Times New Roman"/>
                <a:cs typeface="Times New Roman"/>
              </a:rPr>
              <a:t>of the </a:t>
            </a:r>
            <a:r>
              <a:rPr lang="en-US" dirty="0" err="1" smtClean="0">
                <a:latin typeface="Times New Roman"/>
                <a:cs typeface="Times New Roman"/>
              </a:rPr>
              <a:t>MilliQan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ollaboration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August 22, 2023 </a:t>
            </a:r>
            <a:r>
              <a:rPr lang="en-US" dirty="0">
                <a:latin typeface="Times New Roman"/>
                <a:cs typeface="Times New Roman"/>
              </a:rPr>
              <a:t>– </a:t>
            </a:r>
            <a:r>
              <a:rPr lang="en-US" dirty="0" smtClean="0">
                <a:latin typeface="Times New Roman"/>
                <a:cs typeface="Times New Roman"/>
              </a:rPr>
              <a:t>EPS23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3E50F2-C748-234B-AF73-5DDE83FE9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5" y="1687470"/>
            <a:ext cx="9647883" cy="23513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Run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Detector: status and </a:t>
            </a:r>
            <a:r>
              <a:rPr lang="en-US" smtClean="0">
                <a:solidFill>
                  <a:srgbClr val="0000FF"/>
                </a:solidFill>
                <a:latin typeface="Times New Roman"/>
                <a:cs typeface="Times New Roman"/>
              </a:rPr>
              <a:t>first data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F6BBB8-356D-8F4B-8078-D0368E0C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8" y="355820"/>
            <a:ext cx="1445985" cy="1445985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43" y="0"/>
            <a:ext cx="8210805" cy="2283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766" y="0"/>
            <a:ext cx="1854200" cy="2019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65B908B2-C346-804C-95E7-71ABB03E0B8A}"/>
              </a:ext>
            </a:extLst>
          </p:cNvPr>
          <p:cNvSpPr txBox="1">
            <a:spLocks/>
          </p:cNvSpPr>
          <p:nvPr/>
        </p:nvSpPr>
        <p:spPr>
          <a:xfrm>
            <a:off x="8304009" y="4190592"/>
            <a:ext cx="3931514" cy="2279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latin typeface="Times New Roman"/>
                <a:cs typeface="Times New Roman"/>
              </a:rPr>
              <a:t>Outline:</a:t>
            </a:r>
          </a:p>
          <a:p>
            <a:pPr algn="l"/>
            <a:r>
              <a:rPr lang="en-US" dirty="0" smtClean="0">
                <a:latin typeface="Times New Roman"/>
                <a:cs typeface="Times New Roman"/>
              </a:rPr>
              <a:t> - Motivation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- Detector design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- Search method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- Commissioning w/ Run 3 data</a:t>
            </a:r>
          </a:p>
          <a:p>
            <a:pPr algn="l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937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 detector in CMS experimental site within existing ‘drainage gallery’…"/>
          <p:cNvSpPr txBox="1">
            <a:spLocks noGrp="1"/>
          </p:cNvSpPr>
          <p:nvPr>
            <p:ph type="body" sz="quarter" idx="1"/>
          </p:nvPr>
        </p:nvSpPr>
        <p:spPr>
          <a:xfrm>
            <a:off x="208674" y="706854"/>
            <a:ext cx="5214461" cy="2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sz="2000" dirty="0">
                <a:latin typeface="Times New Roman"/>
                <a:cs typeface="Times New Roman"/>
              </a:rPr>
              <a:t>Place detector </a:t>
            </a:r>
            <a:r>
              <a:rPr lang="en-US" sz="2000" dirty="0" smtClean="0">
                <a:latin typeface="Times New Roman"/>
                <a:cs typeface="Times New Roman"/>
              </a:rPr>
              <a:t>near</a:t>
            </a:r>
            <a:r>
              <a:rPr sz="2000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CMS </a:t>
            </a:r>
            <a:r>
              <a:rPr lang="en-US" sz="2000" dirty="0" smtClean="0">
                <a:latin typeface="Times New Roman"/>
                <a:cs typeface="Times New Roman"/>
              </a:rPr>
              <a:t>collision point, </a:t>
            </a:r>
            <a:r>
              <a:rPr sz="2000" dirty="0" smtClean="0">
                <a:latin typeface="Times New Roman"/>
                <a:cs typeface="Times New Roman"/>
              </a:rPr>
              <a:t>within </a:t>
            </a:r>
            <a:r>
              <a:rPr sz="2000" dirty="0">
                <a:latin typeface="Times New Roman"/>
                <a:cs typeface="Times New Roman"/>
              </a:rPr>
              <a:t>existing ‘drainage </a:t>
            </a:r>
            <a:r>
              <a:rPr sz="2000" dirty="0" smtClean="0">
                <a:latin typeface="Times New Roman"/>
                <a:cs typeface="Times New Roman"/>
              </a:rPr>
              <a:t>gallery’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sz="2000" dirty="0" smtClean="0">
                <a:latin typeface="Times New Roman"/>
                <a:cs typeface="Times New Roman"/>
              </a:rPr>
              <a:t>Location </a:t>
            </a:r>
            <a:r>
              <a:rPr sz="2000" dirty="0">
                <a:latin typeface="Times New Roman"/>
                <a:cs typeface="Times New Roman"/>
              </a:rPr>
              <a:t>33 m from interaction point (including </a:t>
            </a:r>
            <a:r>
              <a:rPr sz="2000" dirty="0" smtClean="0">
                <a:latin typeface="Times New Roman"/>
                <a:cs typeface="Times New Roman"/>
              </a:rPr>
              <a:t>17 </a:t>
            </a:r>
            <a:r>
              <a:rPr lang="en-US" sz="2000" dirty="0" smtClean="0">
                <a:latin typeface="Times New Roman"/>
                <a:cs typeface="Times New Roman"/>
              </a:rPr>
              <a:t>m of </a:t>
            </a:r>
            <a:r>
              <a:rPr sz="2000" dirty="0" smtClean="0">
                <a:latin typeface="Times New Roman"/>
                <a:cs typeface="Times New Roman"/>
              </a:rPr>
              <a:t>rock</a:t>
            </a:r>
            <a:r>
              <a:rPr sz="2000" dirty="0">
                <a:latin typeface="Times New Roman"/>
                <a:cs typeface="Times New Roman"/>
              </a:rPr>
              <a:t>) → </a:t>
            </a:r>
            <a:r>
              <a:rPr lang="en-US" sz="2000" dirty="0" smtClean="0">
                <a:latin typeface="Times New Roman"/>
                <a:cs typeface="Times New Roman"/>
              </a:rPr>
              <a:t>suppresses Q=1 </a:t>
            </a:r>
            <a:r>
              <a:rPr sz="2000" dirty="0" smtClean="0">
                <a:latin typeface="Times New Roman"/>
                <a:cs typeface="Times New Roman"/>
              </a:rPr>
              <a:t>beam particles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lang="en-US" sz="2000" dirty="0" err="1" smtClean="0">
                <a:latin typeface="Times New Roman"/>
                <a:cs typeface="Times New Roman"/>
              </a:rPr>
              <a:t>η</a:t>
            </a:r>
            <a:r>
              <a:rPr lang="en-US" sz="2000" dirty="0" smtClean="0">
                <a:latin typeface="Times New Roman"/>
                <a:cs typeface="Times New Roman"/>
              </a:rPr>
              <a:t> ≈ 0.1, pointed down toward IP at </a:t>
            </a:r>
            <a:r>
              <a:rPr lang="en-US" sz="2000" dirty="0" err="1" smtClean="0">
                <a:latin typeface="Times New Roman"/>
                <a:cs typeface="Times New Roman"/>
              </a:rPr>
              <a:t>ϕ</a:t>
            </a:r>
            <a:r>
              <a:rPr lang="en-US" sz="2000" dirty="0" smtClean="0">
                <a:latin typeface="Times New Roman"/>
                <a:cs typeface="Times New Roman"/>
              </a:rPr>
              <a:t> = 43</a:t>
            </a:r>
            <a:r>
              <a:rPr lang="en-US" sz="2000" baseline="30000" dirty="0" smtClean="0">
                <a:latin typeface="Times New Roman"/>
                <a:cs typeface="Times New Roman"/>
              </a:rPr>
              <a:t>o</a:t>
            </a:r>
            <a:endParaRPr sz="2000" baseline="30000" dirty="0">
              <a:latin typeface="Times New Roman"/>
              <a:cs typeface="Times New Roman"/>
            </a:endParaRPr>
          </a:p>
        </p:txBody>
      </p: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experiment location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23-08-19 at 3.40.04 PM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35" y="805160"/>
            <a:ext cx="6768865" cy="5552698"/>
          </a:xfrm>
          <a:prstGeom prst="rect">
            <a:avLst/>
          </a:prstGeom>
        </p:spPr>
      </p:pic>
      <p:pic>
        <p:nvPicPr>
          <p:cNvPr id="5" name="Picture 4" descr="Screen Shot 2023-08-19 at 3.40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94" y="3264356"/>
            <a:ext cx="2589041" cy="3134900"/>
          </a:xfrm>
          <a:prstGeom prst="rect">
            <a:avLst/>
          </a:prstGeom>
        </p:spPr>
      </p:pic>
      <p:pic>
        <p:nvPicPr>
          <p:cNvPr id="12" name="Google Shape;219;p27"/>
          <p:cNvPicPr preferRelativeResize="0"/>
          <p:nvPr/>
        </p:nvPicPr>
        <p:blipFill rotWithShape="1">
          <a:blip r:embed="rId4">
            <a:alphaModFix/>
          </a:blip>
          <a:srcRect l="11382" t="20948"/>
          <a:stretch/>
        </p:blipFill>
        <p:spPr>
          <a:xfrm>
            <a:off x="100259" y="3264356"/>
            <a:ext cx="2590044" cy="313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10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19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magnetic shielding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Screen Shot 2023-08-19 at 3.4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35" y="2710870"/>
            <a:ext cx="4896173" cy="3688070"/>
          </a:xfrm>
          <a:prstGeom prst="rect">
            <a:avLst/>
          </a:prstGeom>
        </p:spPr>
      </p:pic>
      <p:pic>
        <p:nvPicPr>
          <p:cNvPr id="8" name="Picture 7" descr="Screen Shot 2023-08-19 at 3.46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1432" y="381864"/>
            <a:ext cx="2379776" cy="221103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Picture 8" descr="Screen Shot 2023-08-19 at 3.46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9" y="2649599"/>
            <a:ext cx="6215110" cy="3432178"/>
          </a:xfrm>
          <a:prstGeom prst="rect">
            <a:avLst/>
          </a:prstGeom>
        </p:spPr>
      </p:pic>
      <p:sp>
        <p:nvSpPr>
          <p:cNvPr id="11" name="Place detector in CMS experimental site within existing ‘drainage gallery’…"/>
          <p:cNvSpPr txBox="1">
            <a:spLocks noGrp="1"/>
          </p:cNvSpPr>
          <p:nvPr>
            <p:ph type="body" sz="quarter" idx="1"/>
          </p:nvPr>
        </p:nvSpPr>
        <p:spPr>
          <a:xfrm>
            <a:off x="208673" y="706854"/>
            <a:ext cx="9366130" cy="2288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lang="en-US" sz="2400" dirty="0" smtClean="0">
                <a:latin typeface="Times New Roman"/>
                <a:cs typeface="Times New Roman"/>
              </a:rPr>
              <a:t>Residual magnetic field from the </a:t>
            </a:r>
            <a:r>
              <a:rPr sz="2400" dirty="0" smtClean="0">
                <a:latin typeface="Times New Roman"/>
                <a:cs typeface="Times New Roman"/>
              </a:rPr>
              <a:t>CMS</a:t>
            </a:r>
            <a:r>
              <a:rPr lang="en-US" sz="2400" dirty="0" smtClean="0">
                <a:latin typeface="Times New Roman"/>
                <a:cs typeface="Times New Roman"/>
              </a:rPr>
              <a:t> solenoid is about 20 G</a:t>
            </a:r>
          </a:p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lang="en-US" sz="2400" dirty="0" smtClean="0">
                <a:latin typeface="Times New Roman"/>
                <a:cs typeface="Times New Roman"/>
              </a:rPr>
              <a:t>Degrades PMT’s QE</a:t>
            </a:r>
            <a:endParaRPr lang="en-US" sz="2400" baseline="30000" dirty="0">
              <a:latin typeface="Times New Roman"/>
              <a:cs typeface="Times New Roman"/>
            </a:endParaRPr>
          </a:p>
          <a:p>
            <a:pPr marL="0" indent="0" defTabSz="396069">
              <a:spcBef>
                <a:spcPts val="2846"/>
              </a:spcBef>
              <a:buNone/>
              <a:defRPr sz="2916"/>
            </a:pPr>
            <a:r>
              <a:rPr lang="en-US" sz="2400" dirty="0" smtClean="0">
                <a:latin typeface="Times New Roman"/>
                <a:cs typeface="Times New Roman"/>
              </a:rPr>
              <a:t>Shield with mu-metal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6029608"/>
            <a:ext cx="302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Mu-metal shield around PMTs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352800" y="4851400"/>
            <a:ext cx="365953" cy="123037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11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117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8291572" y="105853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10627857" y="337738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1248599" y="330402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-- DAQ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1762" y="896615"/>
            <a:ext cx="6707446" cy="404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dirty="0" smtClean="0">
                <a:latin typeface="Times New Roman"/>
                <a:cs typeface="Times New Roman"/>
              </a:rPr>
              <a:t>Amplified PMT data input to CAEN digitizer</a:t>
            </a:r>
          </a:p>
          <a:p>
            <a:pPr marL="0" indent="0">
              <a:lnSpc>
                <a:spcPct val="81000"/>
              </a:lnSpc>
              <a:buNone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dirty="0" smtClean="0">
                <a:latin typeface="Times New Roman"/>
                <a:cs typeface="Times New Roman"/>
              </a:rPr>
              <a:t>Digitizers record waveforms and send configurable triggers to trigger board</a:t>
            </a:r>
          </a:p>
          <a:p>
            <a:pPr marL="0" indent="0">
              <a:lnSpc>
                <a:spcPct val="81000"/>
              </a:lnSpc>
              <a:buNone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dirty="0" smtClean="0">
                <a:latin typeface="Times New Roman"/>
                <a:cs typeface="Times New Roman"/>
              </a:rPr>
              <a:t>FPGA implements trigger menu including calibration and control triggers</a:t>
            </a:r>
          </a:p>
        </p:txBody>
      </p:sp>
      <p:pic>
        <p:nvPicPr>
          <p:cNvPr id="1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10491" y="3039612"/>
            <a:ext cx="3078559" cy="3061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753" y="883976"/>
            <a:ext cx="672606" cy="5069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4" descr="Picture 14"/>
          <p:cNvPicPr>
            <a:picLocks noChangeAspect="1"/>
          </p:cNvPicPr>
          <p:nvPr/>
        </p:nvPicPr>
        <p:blipFill>
          <a:blip r:embed="rId4"/>
          <a:srcRect l="14000" t="81031" r="15455"/>
          <a:stretch>
            <a:fillRect/>
          </a:stretch>
        </p:blipFill>
        <p:spPr>
          <a:xfrm rot="10800000">
            <a:off x="1812746" y="5181569"/>
            <a:ext cx="4430534" cy="56190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traight Arrow Connector 17"/>
          <p:cNvSpPr/>
          <p:nvPr/>
        </p:nvSpPr>
        <p:spPr>
          <a:xfrm flipV="1">
            <a:off x="6330970" y="4093110"/>
            <a:ext cx="1318672" cy="1316866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TextBox 26"/>
          <p:cNvSpPr txBox="1"/>
          <p:nvPr/>
        </p:nvSpPr>
        <p:spPr>
          <a:xfrm>
            <a:off x="6729208" y="5018567"/>
            <a:ext cx="54654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1400" dirty="0">
                <a:solidFill>
                  <a:schemeClr val="accent1"/>
                </a:solidFill>
              </a:rPr>
              <a:t>PMT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sz="1400" dirty="0">
                <a:solidFill>
                  <a:schemeClr val="accent1"/>
                </a:solidFill>
              </a:rPr>
              <a:t>Pulse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6B6C02A-C16B-AC41-A507-D389FD3722EA}"/>
              </a:ext>
            </a:extLst>
          </p:cNvPr>
          <p:cNvSpPr txBox="1"/>
          <p:nvPr/>
        </p:nvSpPr>
        <p:spPr>
          <a:xfrm>
            <a:off x="3252832" y="5711187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Scintillator Bar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BE5A44-AE20-B545-B61C-EB1A46C85EFF}"/>
              </a:ext>
            </a:extLst>
          </p:cNvPr>
          <p:cNvSpPr txBox="1"/>
          <p:nvPr/>
        </p:nvSpPr>
        <p:spPr>
          <a:xfrm>
            <a:off x="9851960" y="2736361"/>
            <a:ext cx="14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 Board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E39C791-64DA-D248-B42C-816EF3E64C4C}"/>
              </a:ext>
            </a:extLst>
          </p:cNvPr>
          <p:cNvCxnSpPr>
            <a:cxnSpLocks/>
          </p:cNvCxnSpPr>
          <p:nvPr/>
        </p:nvCxnSpPr>
        <p:spPr>
          <a:xfrm flipV="1">
            <a:off x="7618687" y="4843161"/>
            <a:ext cx="1810323" cy="1754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E04E7049-D9EF-6841-BDE3-D5DE0013DBF2}"/>
              </a:ext>
            </a:extLst>
          </p:cNvPr>
          <p:cNvSpPr/>
          <p:nvPr/>
        </p:nvSpPr>
        <p:spPr>
          <a:xfrm>
            <a:off x="7375824" y="4394615"/>
            <a:ext cx="242863" cy="1015361"/>
          </a:xfrm>
          <a:prstGeom prst="frame">
            <a:avLst>
              <a:gd name="adj1" fmla="val 778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="" xmlns:a16="http://schemas.microsoft.com/office/drawing/2014/main" id="{9892BA61-D5F7-E642-9B45-4569E719BBC1}"/>
              </a:ext>
            </a:extLst>
          </p:cNvPr>
          <p:cNvSpPr/>
          <p:nvPr/>
        </p:nvSpPr>
        <p:spPr>
          <a:xfrm>
            <a:off x="9429010" y="3731792"/>
            <a:ext cx="167854" cy="2200656"/>
          </a:xfrm>
          <a:prstGeom prst="leftBrace">
            <a:avLst>
              <a:gd name="adj1" fmla="val 8333"/>
              <a:gd name="adj2" fmla="val 4916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AB7B545-1D54-D84B-8382-1CCE82097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444" y="898861"/>
            <a:ext cx="3865574" cy="12500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A7A40E-AACB-2647-9546-14BEF210E85F}"/>
              </a:ext>
            </a:extLst>
          </p:cNvPr>
          <p:cNvSpPr txBox="1"/>
          <p:nvPr/>
        </p:nvSpPr>
        <p:spPr>
          <a:xfrm>
            <a:off x="8812773" y="839410"/>
            <a:ext cx="160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 Computer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="" xmlns:a16="http://schemas.microsoft.com/office/drawing/2014/main" id="{CE86B256-6B7B-3746-848E-9D91A863F83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59398" y="2427086"/>
            <a:ext cx="1387084" cy="867890"/>
          </a:xfrm>
          <a:prstGeom prst="curvedConnector3">
            <a:avLst>
              <a:gd name="adj1" fmla="val 5183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8AB4CCB9-FBB7-3F44-BCDC-56938F7A006F}"/>
              </a:ext>
            </a:extLst>
          </p:cNvPr>
          <p:cNvCxnSpPr>
            <a:cxnSpLocks/>
          </p:cNvCxnSpPr>
          <p:nvPr/>
        </p:nvCxnSpPr>
        <p:spPr>
          <a:xfrm flipV="1">
            <a:off x="7576897" y="2228593"/>
            <a:ext cx="1635473" cy="11429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F2E0CF-BCC3-3D43-98FC-CE4E97C714FB}"/>
              </a:ext>
            </a:extLst>
          </p:cNvPr>
          <p:cNvSpPr txBox="1"/>
          <p:nvPr/>
        </p:nvSpPr>
        <p:spPr>
          <a:xfrm>
            <a:off x="9686885" y="2288011"/>
            <a:ext cx="1593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Trigger Information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D6A6B4-3F80-BB45-AA0B-16F34CD76AA1}"/>
              </a:ext>
            </a:extLst>
          </p:cNvPr>
          <p:cNvSpPr txBox="1"/>
          <p:nvPr/>
        </p:nvSpPr>
        <p:spPr>
          <a:xfrm>
            <a:off x="7789187" y="2071059"/>
            <a:ext cx="131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Digitized Pulses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="" xmlns:a16="http://schemas.microsoft.com/office/drawing/2014/main" id="{1FBD61E1-08B6-8746-BE1E-D1410A03942D}"/>
              </a:ext>
            </a:extLst>
          </p:cNvPr>
          <p:cNvCxnSpPr>
            <a:cxnSpLocks/>
          </p:cNvCxnSpPr>
          <p:nvPr/>
        </p:nvCxnSpPr>
        <p:spPr>
          <a:xfrm rot="10800000">
            <a:off x="7516415" y="2804040"/>
            <a:ext cx="2684250" cy="98355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5ABE25E-7F74-1E45-BE81-F4BE7B36813F}"/>
              </a:ext>
            </a:extLst>
          </p:cNvPr>
          <p:cNvSpPr txBox="1"/>
          <p:nvPr/>
        </p:nvSpPr>
        <p:spPr>
          <a:xfrm>
            <a:off x="8075501" y="3089516"/>
            <a:ext cx="88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Global Trigger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28BA201-77AF-F24B-B244-DBA9C64A9C9F}"/>
              </a:ext>
            </a:extLst>
          </p:cNvPr>
          <p:cNvSpPr txBox="1"/>
          <p:nvPr/>
        </p:nvSpPr>
        <p:spPr>
          <a:xfrm>
            <a:off x="7842468" y="4568010"/>
            <a:ext cx="1393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Channel Triggers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0A195BE-3D42-5E4B-9DDD-13A6291B6935}"/>
              </a:ext>
            </a:extLst>
          </p:cNvPr>
          <p:cNvSpPr txBox="1"/>
          <p:nvPr/>
        </p:nvSpPr>
        <p:spPr>
          <a:xfrm>
            <a:off x="6786860" y="5903762"/>
            <a:ext cx="152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CAEN Digitizer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12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86672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285403" y="538763"/>
            <a:ext cx="11262908" cy="6062976"/>
            <a:chOff x="-4479444" y="891803"/>
            <a:chExt cx="10246479" cy="5364976"/>
          </a:xfrm>
        </p:grpSpPr>
        <p:pic>
          <p:nvPicPr>
            <p:cNvPr id="12" name="Picture 11" descr="Screen Shot 2023-08-19 at 3.38.3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59" y="1473585"/>
              <a:ext cx="5755302" cy="438723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reconstruction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Waveforms processed with pedestal corrections and noise suppression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Pulses identified and recorded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13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279" t="3979" b="76255"/>
          <a:stretch/>
        </p:blipFill>
        <p:spPr>
          <a:xfrm>
            <a:off x="8708942" y="1730307"/>
            <a:ext cx="3522530" cy="880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51" t="7671" r="42545"/>
          <a:stretch/>
        </p:blipFill>
        <p:spPr>
          <a:xfrm>
            <a:off x="3935760" y="2577539"/>
            <a:ext cx="4262400" cy="3865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8360" t="5271" r="2605" b="76024"/>
          <a:stretch/>
        </p:blipFill>
        <p:spPr>
          <a:xfrm>
            <a:off x="4631149" y="1794447"/>
            <a:ext cx="3323260" cy="880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724" r="43722"/>
          <a:stretch/>
        </p:blipFill>
        <p:spPr>
          <a:xfrm>
            <a:off x="8073030" y="2598129"/>
            <a:ext cx="4101334" cy="371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9367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66124" y="716451"/>
            <a:ext cx="12025875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ulse area ∝ </a:t>
            </a:r>
            <a:r>
              <a:rPr lang="en-US" sz="2400" dirty="0" err="1" smtClean="0">
                <a:latin typeface="Times New Roman"/>
                <a:cs typeface="Times New Roman"/>
              </a:rPr>
              <a:t>nPE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∝ </a:t>
            </a:r>
            <a:r>
              <a:rPr lang="en-US" sz="2400" dirty="0" err="1" smtClean="0">
                <a:latin typeface="Times New Roman"/>
                <a:cs typeface="Times New Roman"/>
              </a:rPr>
              <a:t>E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dep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Calibrate </a:t>
            </a:r>
            <a:r>
              <a:rPr lang="en-US" sz="2400" dirty="0" err="1" smtClean="0">
                <a:latin typeface="Times New Roman"/>
                <a:cs typeface="Times New Roman"/>
              </a:rPr>
              <a:t>nPE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dirty="0" err="1" smtClean="0">
                <a:latin typeface="Times New Roman"/>
                <a:cs typeface="Times New Roman"/>
              </a:rPr>
              <a:t>keV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with 3 &amp; </a:t>
            </a:r>
            <a:r>
              <a:rPr lang="en-US" sz="2400" dirty="0" smtClean="0">
                <a:latin typeface="Times New Roman"/>
                <a:cs typeface="Times New Roman"/>
              </a:rPr>
              <a:t>23 </a:t>
            </a:r>
            <a:r>
              <a:rPr lang="en-US" sz="2400" dirty="0" err="1" smtClean="0">
                <a:latin typeface="Times New Roman"/>
                <a:cs typeface="Times New Roman"/>
              </a:rPr>
              <a:t>keV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dirty="0" smtClean="0">
                <a:latin typeface="Times New Roman"/>
                <a:cs typeface="Times New Roman"/>
              </a:rPr>
              <a:t>rays </a:t>
            </a:r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baseline="30000" dirty="0" smtClean="0">
                <a:latin typeface="Times New Roman"/>
                <a:cs typeface="Times New Roman"/>
              </a:rPr>
              <a:t>109</a:t>
            </a:r>
            <a:r>
              <a:rPr lang="en-US" sz="2400" dirty="0" smtClean="0">
                <a:latin typeface="Times New Roman"/>
                <a:cs typeface="Times New Roman"/>
              </a:rPr>
              <a:t>Cd source; can also use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9039" y="1766641"/>
            <a:ext cx="5714902" cy="4091154"/>
            <a:chOff x="-149039" y="1766641"/>
            <a:chExt cx="5714902" cy="4091154"/>
          </a:xfrm>
        </p:grpSpPr>
        <p:grpSp>
          <p:nvGrpSpPr>
            <p:cNvPr id="4" name="Group 3"/>
            <p:cNvGrpSpPr/>
            <p:nvPr/>
          </p:nvGrpSpPr>
          <p:grpSpPr>
            <a:xfrm>
              <a:off x="-149039" y="1766641"/>
              <a:ext cx="5714902" cy="3956526"/>
              <a:chOff x="101825" y="3578661"/>
              <a:chExt cx="3955351" cy="2592383"/>
            </a:xfrm>
          </p:grpSpPr>
          <p:pic>
            <p:nvPicPr>
              <p:cNvPr id="11" name="Google Shape;227;p28"/>
              <p:cNvPicPr preferRelativeResize="0"/>
              <p:nvPr/>
            </p:nvPicPr>
            <p:blipFill rotWithShape="1">
              <a:blip r:embed="rId2">
                <a:alphaModFix/>
              </a:blip>
              <a:srcRect t="5772"/>
              <a:stretch/>
            </p:blipFill>
            <p:spPr>
              <a:xfrm>
                <a:off x="101825" y="3578661"/>
                <a:ext cx="3955351" cy="25923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229;p28"/>
              <p:cNvSpPr txBox="1"/>
              <p:nvPr/>
            </p:nvSpPr>
            <p:spPr>
              <a:xfrm>
                <a:off x="679407" y="3637272"/>
                <a:ext cx="1133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0000"/>
                    </a:solidFill>
                  </a:rPr>
                  <a:t>SPE peak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Google Shape;230;p28"/>
              <p:cNvSpPr txBox="1"/>
              <p:nvPr/>
            </p:nvSpPr>
            <p:spPr>
              <a:xfrm>
                <a:off x="1062507" y="4747407"/>
                <a:ext cx="2397853" cy="302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23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keV</a:t>
                </a:r>
                <a:r>
                  <a:rPr lang="en" dirty="0" smtClean="0">
                    <a:solidFill>
                      <a:srgbClr val="FF0000"/>
                    </a:solidFill>
                  </a:rPr>
                  <a:t> peak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from 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109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Cd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416300" y="5488463"/>
              <a:ext cx="16866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Pulse area (</a:t>
              </a:r>
              <a:r>
                <a:rPr lang="en-US" dirty="0" err="1" smtClean="0"/>
                <a:t>pVs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96799" y="1856093"/>
            <a:ext cx="6694114" cy="4102270"/>
            <a:chOff x="5522199" y="1856093"/>
            <a:chExt cx="6694114" cy="4102270"/>
          </a:xfrm>
        </p:grpSpPr>
        <p:pic>
          <p:nvPicPr>
            <p:cNvPr id="5" name="Picture 4" descr="Screen Shot 2023-08-19 at 3.51.3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199" y="1991346"/>
              <a:ext cx="6694114" cy="39670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4898097" y="2514755"/>
              <a:ext cx="16866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dist"/>
              <a:r>
                <a:rPr lang="en-US" dirty="0" smtClean="0"/>
                <a:t>Pulse area (</a:t>
              </a:r>
              <a:r>
                <a:rPr lang="en-US" dirty="0" err="1" smtClean="0"/>
                <a:t>nVs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14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6114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874875" y="356511"/>
            <a:ext cx="11503416" cy="6245228"/>
            <a:chOff x="-4479444" y="891803"/>
            <a:chExt cx="10246479" cy="5364976"/>
          </a:xfrm>
        </p:grpSpPr>
        <p:pic>
          <p:nvPicPr>
            <p:cNvPr id="20" name="Picture 19" descr="Screen Shot 2023-08-19 at 3.38.3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727" y="1473585"/>
              <a:ext cx="5755302" cy="43872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"/>
          <p:cNvSpPr/>
          <p:nvPr/>
        </p:nvSpPr>
        <p:spPr>
          <a:xfrm flipH="1">
            <a:off x="1130810" y="2147089"/>
            <a:ext cx="169966" cy="28749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-591385" y="1846500"/>
            <a:ext cx="2152800" cy="36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8598" y="4255442"/>
            <a:ext cx="1077976" cy="25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-1222924" y="2212879"/>
            <a:ext cx="5896679" cy="5172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4-Point Star 30"/>
          <p:cNvSpPr/>
          <p:nvPr/>
        </p:nvSpPr>
        <p:spPr>
          <a:xfrm>
            <a:off x="3928797" y="25757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4-Point Star 34"/>
          <p:cNvSpPr/>
          <p:nvPr/>
        </p:nvSpPr>
        <p:spPr>
          <a:xfrm>
            <a:off x="631817" y="54721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108362"/>
            <a:ext cx="6515100" cy="5754717"/>
          </a:xfrm>
          <a:prstGeom prst="rect">
            <a:avLst/>
          </a:prstGeom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6815090" y="1176300"/>
            <a:ext cx="3789410" cy="428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err="1" smtClean="0">
                <a:latin typeface="Times New Roman"/>
                <a:cs typeface="Times New Roman"/>
              </a:rPr>
              <a:t>MilliQan</a:t>
            </a:r>
            <a:r>
              <a:rPr lang="en-US" sz="2400" dirty="0" smtClean="0">
                <a:latin typeface="Times New Roman"/>
                <a:cs typeface="Times New Roman"/>
              </a:rPr>
              <a:t> Run2 demonstrator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 time calibrated with beam and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Beam </a:t>
            </a:r>
            <a:r>
              <a:rPr lang="en-US" sz="2400" dirty="0" err="1" smtClean="0"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latin typeface="Times New Roman"/>
                <a:cs typeface="Times New Roman"/>
              </a:rPr>
              <a:t> rate is low, matched MC prediction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n Run2 demonstrator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15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48157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874875" y="356511"/>
            <a:ext cx="11503416" cy="6245228"/>
            <a:chOff x="-4479444" y="891803"/>
            <a:chExt cx="10246479" cy="5364976"/>
          </a:xfrm>
        </p:grpSpPr>
        <p:pic>
          <p:nvPicPr>
            <p:cNvPr id="20" name="Picture 19" descr="Screen Shot 2023-08-19 at 3.38.3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727" y="1473585"/>
              <a:ext cx="5755302" cy="43872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Endcap_timing_layer_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71" y="1387594"/>
            <a:ext cx="7315200" cy="4960883"/>
          </a:xfrm>
          <a:prstGeom prst="rect">
            <a:avLst/>
          </a:prstGeom>
        </p:spPr>
      </p:pic>
      <p:sp>
        <p:nvSpPr>
          <p:cNvPr id="17" name="Line"/>
          <p:cNvSpPr/>
          <p:nvPr/>
        </p:nvSpPr>
        <p:spPr>
          <a:xfrm flipH="1">
            <a:off x="1130810" y="2147089"/>
            <a:ext cx="169966" cy="28749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-591385" y="1846500"/>
            <a:ext cx="2152800" cy="36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8598" y="4255442"/>
            <a:ext cx="1077976" cy="25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-1222924" y="2212879"/>
            <a:ext cx="5896679" cy="5172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4-Point Star 30"/>
          <p:cNvSpPr/>
          <p:nvPr/>
        </p:nvSpPr>
        <p:spPr>
          <a:xfrm>
            <a:off x="3928797" y="25757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4-Point Star 34"/>
          <p:cNvSpPr/>
          <p:nvPr/>
        </p:nvSpPr>
        <p:spPr>
          <a:xfrm>
            <a:off x="631817" y="54721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 time calibrated with beam and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Beam </a:t>
            </a:r>
            <a:r>
              <a:rPr lang="en-US" sz="2400" dirty="0" err="1" smtClean="0"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latin typeface="Times New Roman"/>
                <a:cs typeface="Times New Roman"/>
              </a:rPr>
              <a:t> rate is low, matches MC prediction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16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85502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yer0_Lay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68" y="1382779"/>
            <a:ext cx="7315200" cy="49608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874875" y="356511"/>
            <a:ext cx="11503416" cy="6245228"/>
            <a:chOff x="-4479444" y="891803"/>
            <a:chExt cx="10246479" cy="5364976"/>
          </a:xfrm>
        </p:grpSpPr>
        <p:pic>
          <p:nvPicPr>
            <p:cNvPr id="20" name="Picture 19" descr="Screen Shot 2023-08-19 at 3.38.3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727" y="1473585"/>
              <a:ext cx="5755302" cy="43872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"/>
          <p:cNvSpPr/>
          <p:nvPr/>
        </p:nvSpPr>
        <p:spPr>
          <a:xfrm flipH="1">
            <a:off x="1130810" y="2147089"/>
            <a:ext cx="169966" cy="28749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-591385" y="1846500"/>
            <a:ext cx="2152800" cy="36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8598" y="4255442"/>
            <a:ext cx="1077976" cy="25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-1222924" y="2212879"/>
            <a:ext cx="5896679" cy="5172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4-Point Star 18"/>
          <p:cNvSpPr/>
          <p:nvPr/>
        </p:nvSpPr>
        <p:spPr>
          <a:xfrm>
            <a:off x="3301637" y="31245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1086508" y="50801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 time calibrated with beam and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Beam </a:t>
            </a:r>
            <a:r>
              <a:rPr lang="en-US" sz="2400" dirty="0" err="1" smtClean="0"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latin typeface="Times New Roman"/>
                <a:cs typeface="Times New Roman"/>
              </a:rPr>
              <a:t> rate is low, matches MC prediction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17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98750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yer0_Lay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71" y="1387594"/>
            <a:ext cx="7315200" cy="49608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874875" y="356511"/>
            <a:ext cx="11503416" cy="6245228"/>
            <a:chOff x="-4479444" y="891803"/>
            <a:chExt cx="10246479" cy="5364976"/>
          </a:xfrm>
        </p:grpSpPr>
        <p:pic>
          <p:nvPicPr>
            <p:cNvPr id="20" name="Picture 19" descr="Screen Shot 2023-08-19 at 3.38.3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727" y="1473585"/>
              <a:ext cx="5755302" cy="43872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"/>
          <p:cNvSpPr/>
          <p:nvPr/>
        </p:nvSpPr>
        <p:spPr>
          <a:xfrm flipH="1">
            <a:off x="1130810" y="2147089"/>
            <a:ext cx="169966" cy="28749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-591385" y="1846500"/>
            <a:ext cx="2152800" cy="36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8598" y="4255442"/>
            <a:ext cx="1077976" cy="25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-1222924" y="2212879"/>
            <a:ext cx="5896679" cy="5172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4-Point Star 27"/>
          <p:cNvSpPr/>
          <p:nvPr/>
        </p:nvSpPr>
        <p:spPr>
          <a:xfrm>
            <a:off x="1086508" y="50801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2564724" y="378306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 time calibrated with beam and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Beam </a:t>
            </a:r>
            <a:r>
              <a:rPr lang="en-US" sz="2400" dirty="0" err="1" smtClean="0"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latin typeface="Times New Roman"/>
                <a:cs typeface="Times New Roman"/>
              </a:rPr>
              <a:t> rate is low, matches MC prediction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18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98750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Layer0_Lay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5" y="1382779"/>
            <a:ext cx="7315200" cy="49608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874875" y="356511"/>
            <a:ext cx="11503416" cy="6245228"/>
            <a:chOff x="-4479444" y="891803"/>
            <a:chExt cx="10246479" cy="5364976"/>
          </a:xfrm>
        </p:grpSpPr>
        <p:pic>
          <p:nvPicPr>
            <p:cNvPr id="20" name="Picture 19" descr="Screen Shot 2023-08-19 at 3.38.3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727" y="1473585"/>
              <a:ext cx="5755302" cy="43872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9246731">
              <a:off x="-1713588" y="891803"/>
              <a:ext cx="5745261" cy="307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246731">
              <a:off x="3025350" y="3822004"/>
              <a:ext cx="2741685" cy="150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4479444" y="3960769"/>
              <a:ext cx="5745261" cy="229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calibration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"/>
          <p:cNvSpPr/>
          <p:nvPr/>
        </p:nvSpPr>
        <p:spPr>
          <a:xfrm flipH="1">
            <a:off x="1130810" y="2147089"/>
            <a:ext cx="169966" cy="28749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-591385" y="1846500"/>
            <a:ext cx="2152800" cy="36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8598" y="4255442"/>
            <a:ext cx="1077976" cy="25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-1222924" y="2212879"/>
            <a:ext cx="5896679" cy="51723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4-Point Star 18"/>
          <p:cNvSpPr/>
          <p:nvPr/>
        </p:nvSpPr>
        <p:spPr>
          <a:xfrm>
            <a:off x="1812132" y="441026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-Point Star 24"/>
          <p:cNvSpPr/>
          <p:nvPr/>
        </p:nvSpPr>
        <p:spPr>
          <a:xfrm>
            <a:off x="1086508" y="5080103"/>
            <a:ext cx="304369" cy="309401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Pulse time calibrated with beam and cosmic-ray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Beam </a:t>
            </a:r>
            <a:r>
              <a:rPr lang="en-US" sz="2400" dirty="0" err="1" smtClean="0"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latin typeface="Times New Roman"/>
                <a:cs typeface="Times New Roman"/>
              </a:rPr>
              <a:t> rate is low, matches MC prediction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19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98750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</a:rPr>
              <a:t>Motivation for </a:t>
            </a:r>
            <a:r>
              <a:rPr lang="en-US" dirty="0" err="1" smtClean="0">
                <a:solidFill>
                  <a:schemeClr val="tx1"/>
                </a:solidFill>
              </a:rPr>
              <a:t>milli</a:t>
            </a:r>
            <a:r>
              <a:rPr lang="en-US" dirty="0" smtClean="0">
                <a:solidFill>
                  <a:schemeClr val="tx1"/>
                </a:solidFill>
              </a:rPr>
              <a:t>-charged particle search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74886" y="2140801"/>
            <a:ext cx="3635347" cy="1087673"/>
            <a:chOff x="7766691" y="1847284"/>
            <a:chExt cx="3635347" cy="1087673"/>
          </a:xfrm>
        </p:grpSpPr>
        <p:sp>
          <p:nvSpPr>
            <p:cNvPr id="150" name="Oval 23"/>
            <p:cNvSpPr/>
            <p:nvPr/>
          </p:nvSpPr>
          <p:spPr>
            <a:xfrm>
              <a:off x="9087491" y="1861146"/>
              <a:ext cx="1019147" cy="925389"/>
            </a:xfrm>
            <a:prstGeom prst="ellipse">
              <a:avLst/>
            </a:prstGeom>
            <a:ln w="38100">
              <a:solidFill>
                <a:srgbClr val="32538F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1" name="TextBox 5"/>
            <p:cNvSpPr txBox="1"/>
            <p:nvPr/>
          </p:nvSpPr>
          <p:spPr>
            <a:xfrm>
              <a:off x="8435885" y="1847284"/>
              <a:ext cx="236412" cy="333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dirty="0"/>
                <a:t>A</a:t>
              </a:r>
            </a:p>
          </p:txBody>
        </p:sp>
        <p:sp>
          <p:nvSpPr>
            <p:cNvPr id="152" name="TextBox 6"/>
            <p:cNvSpPr txBox="1"/>
            <p:nvPr/>
          </p:nvSpPr>
          <p:spPr>
            <a:xfrm>
              <a:off x="10743015" y="1889355"/>
              <a:ext cx="284744" cy="333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dirty="0"/>
                <a:t>A’</a:t>
              </a:r>
            </a:p>
          </p:txBody>
        </p:sp>
        <p:sp>
          <p:nvSpPr>
            <p:cNvPr id="153" name="Freeform 24"/>
            <p:cNvSpPr/>
            <p:nvPr/>
          </p:nvSpPr>
          <p:spPr>
            <a:xfrm>
              <a:off x="7766691" y="2194674"/>
              <a:ext cx="1320801" cy="365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0" y="20571"/>
                  </a:moveTo>
                  <a:cubicBezTo>
                    <a:pt x="888" y="10261"/>
                    <a:pt x="1777" y="-49"/>
                    <a:pt x="2769" y="0"/>
                  </a:cubicBezTo>
                  <a:cubicBezTo>
                    <a:pt x="3762" y="49"/>
                    <a:pt x="4846" y="20816"/>
                    <a:pt x="5954" y="20865"/>
                  </a:cubicBezTo>
                  <a:cubicBezTo>
                    <a:pt x="7062" y="20914"/>
                    <a:pt x="8262" y="294"/>
                    <a:pt x="9415" y="294"/>
                  </a:cubicBezTo>
                  <a:cubicBezTo>
                    <a:pt x="10569" y="294"/>
                    <a:pt x="11885" y="20865"/>
                    <a:pt x="12877" y="20865"/>
                  </a:cubicBezTo>
                  <a:cubicBezTo>
                    <a:pt x="13869" y="20865"/>
                    <a:pt x="14331" y="343"/>
                    <a:pt x="15369" y="294"/>
                  </a:cubicBezTo>
                  <a:cubicBezTo>
                    <a:pt x="16408" y="245"/>
                    <a:pt x="18069" y="19592"/>
                    <a:pt x="19108" y="20571"/>
                  </a:cubicBezTo>
                  <a:cubicBezTo>
                    <a:pt x="20146" y="21551"/>
                    <a:pt x="21600" y="6171"/>
                    <a:pt x="21600" y="6171"/>
                  </a:cubicBezTo>
                </a:path>
              </a:pathLst>
            </a:custGeom>
            <a:ln w="12700">
              <a:solidFill>
                <a:srgbClr val="32538F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Freeform 25"/>
            <p:cNvSpPr/>
            <p:nvPr/>
          </p:nvSpPr>
          <p:spPr>
            <a:xfrm rot="10800000">
              <a:off x="10081237" y="2194674"/>
              <a:ext cx="1320801" cy="36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0" y="20571"/>
                  </a:moveTo>
                  <a:cubicBezTo>
                    <a:pt x="888" y="10261"/>
                    <a:pt x="1777" y="-49"/>
                    <a:pt x="2769" y="0"/>
                  </a:cubicBezTo>
                  <a:cubicBezTo>
                    <a:pt x="3762" y="49"/>
                    <a:pt x="4846" y="20816"/>
                    <a:pt x="5954" y="20865"/>
                  </a:cubicBezTo>
                  <a:cubicBezTo>
                    <a:pt x="7062" y="20914"/>
                    <a:pt x="8262" y="294"/>
                    <a:pt x="9415" y="294"/>
                  </a:cubicBezTo>
                  <a:cubicBezTo>
                    <a:pt x="10569" y="294"/>
                    <a:pt x="11885" y="20865"/>
                    <a:pt x="12877" y="20865"/>
                  </a:cubicBezTo>
                  <a:cubicBezTo>
                    <a:pt x="13869" y="20865"/>
                    <a:pt x="14331" y="343"/>
                    <a:pt x="15369" y="294"/>
                  </a:cubicBezTo>
                  <a:cubicBezTo>
                    <a:pt x="16408" y="245"/>
                    <a:pt x="18069" y="19592"/>
                    <a:pt x="19108" y="20571"/>
                  </a:cubicBezTo>
                  <a:cubicBezTo>
                    <a:pt x="20146" y="21551"/>
                    <a:pt x="21600" y="6171"/>
                    <a:pt x="21600" y="6171"/>
                  </a:cubicBezTo>
                </a:path>
              </a:pathLst>
            </a:custGeom>
            <a:ln w="12700">
              <a:solidFill>
                <a:srgbClr val="32538F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TextBox 26"/>
            <p:cNvSpPr txBox="1"/>
            <p:nvPr/>
          </p:nvSpPr>
          <p:spPr>
            <a:xfrm>
              <a:off x="7904708" y="2601869"/>
              <a:ext cx="1046334" cy="333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dirty="0"/>
                <a:t>SM Sector</a:t>
              </a:r>
            </a:p>
          </p:txBody>
        </p:sp>
        <p:sp>
          <p:nvSpPr>
            <p:cNvPr id="156" name="TextBox 27"/>
            <p:cNvSpPr txBox="1"/>
            <p:nvPr/>
          </p:nvSpPr>
          <p:spPr>
            <a:xfrm>
              <a:off x="10220918" y="2598161"/>
              <a:ext cx="1179610" cy="333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t>Dark Sector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4581" y="2133057"/>
            <a:ext cx="6720986" cy="1155588"/>
            <a:chOff x="285208" y="1746062"/>
            <a:chExt cx="6720986" cy="1155588"/>
          </a:xfrm>
        </p:grpSpPr>
        <p:sp>
          <p:nvSpPr>
            <p:cNvPr id="25" name="Standard…"/>
            <p:cNvSpPr txBox="1"/>
            <p:nvPr/>
          </p:nvSpPr>
          <p:spPr>
            <a:xfrm>
              <a:off x="285208" y="2321135"/>
              <a:ext cx="1598833" cy="379591"/>
            </a:xfrm>
            <a:prstGeom prst="rect">
              <a:avLst/>
            </a:prstGeom>
            <a:ln w="25400">
              <a:solidFill>
                <a:srgbClr val="85888D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Standard </a:t>
              </a:r>
              <a:r>
                <a:rPr dirty="0" smtClean="0"/>
                <a:t>model</a:t>
              </a:r>
              <a:endParaRPr dirty="0"/>
            </a:p>
          </p:txBody>
        </p:sp>
        <p:sp>
          <p:nvSpPr>
            <p:cNvPr id="26" name="Hidden sector…"/>
            <p:cNvSpPr txBox="1"/>
            <p:nvPr/>
          </p:nvSpPr>
          <p:spPr>
            <a:xfrm>
              <a:off x="5363855" y="1968061"/>
              <a:ext cx="1642339" cy="933589"/>
            </a:xfrm>
            <a:prstGeom prst="rect">
              <a:avLst/>
            </a:prstGeom>
            <a:ln w="25400">
              <a:solidFill>
                <a:srgbClr val="85888D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Hidden sector </a:t>
              </a:r>
              <a:endParaRPr lang="en-US" dirty="0" smtClean="0"/>
            </a:p>
            <a:p>
              <a:r>
                <a:rPr dirty="0" smtClean="0"/>
                <a:t>(</a:t>
              </a:r>
              <a:r>
                <a:rPr dirty="0"/>
                <a:t>including stable </a:t>
              </a:r>
            </a:p>
            <a:p>
              <a:r>
                <a:rPr dirty="0"/>
                <a:t>DM particles)</a:t>
              </a:r>
            </a:p>
          </p:txBody>
        </p:sp>
        <p:sp>
          <p:nvSpPr>
            <p:cNvPr id="27" name="Connection Line"/>
            <p:cNvSpPr/>
            <p:nvPr/>
          </p:nvSpPr>
          <p:spPr>
            <a:xfrm>
              <a:off x="1987825" y="1746062"/>
              <a:ext cx="3290378" cy="71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4" extrusionOk="0">
                  <a:moveTo>
                    <a:pt x="0" y="15221"/>
                  </a:moveTo>
                  <a:cubicBezTo>
                    <a:pt x="7220" y="-5396"/>
                    <a:pt x="14420" y="-5068"/>
                    <a:pt x="21600" y="16204"/>
                  </a:cubicBezTo>
                </a:path>
              </a:pathLst>
            </a:custGeom>
            <a:ln w="38100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/>
              <a:tailEnd type="triangle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communicator"/>
            <p:cNvSpPr txBox="1"/>
            <p:nvPr/>
          </p:nvSpPr>
          <p:spPr>
            <a:xfrm>
              <a:off x="2645693" y="2224232"/>
              <a:ext cx="184013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dirty="0"/>
                <a:t>communicator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6764" y="3625994"/>
            <a:ext cx="4036604" cy="2834359"/>
            <a:chOff x="432523" y="3273014"/>
            <a:chExt cx="4036604" cy="2834359"/>
          </a:xfrm>
        </p:grpSpPr>
        <p:pic>
          <p:nvPicPr>
            <p:cNvPr id="30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2523" y="3273014"/>
              <a:ext cx="3571259" cy="266390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TextBox 6"/>
            <p:cNvSpPr txBox="1"/>
            <p:nvPr/>
          </p:nvSpPr>
          <p:spPr>
            <a:xfrm>
              <a:off x="1884041" y="5749232"/>
              <a:ext cx="2585086" cy="3581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l" defTabSz="914400">
                <a:defRPr sz="18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dirty="0"/>
                <a:t>Zurek, Strassler</a:t>
              </a:r>
            </a:p>
          </p:txBody>
        </p:sp>
      </p:grpSp>
      <p:sp>
        <p:nvSpPr>
          <p:cNvPr id="33" name="Basic structure of hidden sector models:"/>
          <p:cNvSpPr txBox="1"/>
          <p:nvPr/>
        </p:nvSpPr>
        <p:spPr>
          <a:xfrm>
            <a:off x="108007" y="649759"/>
            <a:ext cx="1106441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2400" dirty="0" smtClean="0"/>
              <a:t>H</a:t>
            </a:r>
            <a:r>
              <a:rPr sz="2400" dirty="0" smtClean="0"/>
              <a:t>idden </a:t>
            </a:r>
            <a:r>
              <a:rPr sz="2400" dirty="0"/>
              <a:t>sector </a:t>
            </a:r>
            <a:r>
              <a:rPr sz="2400" dirty="0" smtClean="0"/>
              <a:t>models</a:t>
            </a:r>
            <a:r>
              <a:rPr lang="en-US" sz="2400" dirty="0" smtClean="0"/>
              <a:t> could contain low-mass particles but still evade existing searches if the hidden sector is separated by a heavy mediator or small couplings.</a:t>
            </a:r>
          </a:p>
          <a:p>
            <a:r>
              <a:rPr lang="en-US" sz="2400" dirty="0" smtClean="0"/>
              <a:t>Targeted searches could reveal them.</a:t>
            </a:r>
            <a:endParaRPr sz="2400" dirty="0"/>
          </a:p>
        </p:txBody>
      </p:sp>
      <p:pic>
        <p:nvPicPr>
          <p:cNvPr id="2" name="Picture 1" descr="Screen Shot 2023-08-19 at 3.3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86" y="4022857"/>
            <a:ext cx="3695821" cy="2403673"/>
          </a:xfrm>
          <a:prstGeom prst="rect">
            <a:avLst/>
          </a:prstGeom>
        </p:spPr>
      </p:pic>
      <p:sp>
        <p:nvSpPr>
          <p:cNvPr id="22" name="Basic structure of hidden sector models:"/>
          <p:cNvSpPr txBox="1"/>
          <p:nvPr/>
        </p:nvSpPr>
        <p:spPr>
          <a:xfrm>
            <a:off x="5245100" y="4360684"/>
            <a:ext cx="2446915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Dark EM charge,</a:t>
            </a:r>
          </a:p>
          <a:p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’ = 𝜖e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Production and interactions each suppressed by 𝜖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</a:t>
            </a:fld>
            <a:r>
              <a:rPr lang="en-US" dirty="0" smtClean="0"/>
              <a:t>/26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0B12CBD6-BF1F-7C4C-8816-FB8854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2" y="1236582"/>
            <a:ext cx="7211288" cy="490981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Production of </a:t>
            </a:r>
            <a:r>
              <a:rPr lang="en-US" dirty="0" err="1" smtClean="0">
                <a:latin typeface="Times New Roman"/>
                <a:cs typeface="Times New Roman"/>
              </a:rPr>
              <a:t>mCPs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 LHC is the same as </a:t>
            </a:r>
            <a:r>
              <a:rPr lang="en-US" dirty="0" err="1">
                <a:latin typeface="Times New Roman"/>
                <a:cs typeface="Times New Roman"/>
              </a:rPr>
              <a:t>e</a:t>
            </a:r>
            <a:r>
              <a:rPr lang="en-US" baseline="30000" dirty="0" err="1">
                <a:latin typeface="Times New Roman"/>
                <a:cs typeface="Times New Roman"/>
              </a:rPr>
              <a:t>+</a:t>
            </a:r>
            <a:r>
              <a:rPr lang="en-US" dirty="0" err="1">
                <a:latin typeface="Times New Roman"/>
                <a:cs typeface="Times New Roman"/>
              </a:rPr>
              <a:t>e</a:t>
            </a:r>
            <a:r>
              <a:rPr lang="en-US" baseline="30000" dirty="0">
                <a:latin typeface="Times New Roman"/>
                <a:cs typeface="Times New Roman"/>
              </a:rPr>
              <a:t>-</a:t>
            </a:r>
          </a:p>
          <a:p>
            <a:pPr lvl="1"/>
            <a:r>
              <a:rPr lang="en-US" dirty="0" err="1" smtClean="0">
                <a:latin typeface="Times New Roman"/>
                <a:cs typeface="Times New Roman"/>
              </a:rPr>
              <a:t>Drell</a:t>
            </a:r>
            <a:r>
              <a:rPr lang="en-US" dirty="0" smtClean="0">
                <a:latin typeface="Times New Roman"/>
                <a:cs typeface="Times New Roman"/>
              </a:rPr>
              <a:t>-Yan and </a:t>
            </a:r>
            <a:r>
              <a:rPr lang="en-US" dirty="0" err="1">
                <a:latin typeface="Times New Roman"/>
                <a:cs typeface="Times New Roman"/>
              </a:rPr>
              <a:t>l</a:t>
            </a:r>
            <a:r>
              <a:rPr lang="en-US" dirty="0" err="1" smtClean="0">
                <a:latin typeface="Times New Roman"/>
                <a:cs typeface="Times New Roman"/>
              </a:rPr>
              <a:t>eptonic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meson decays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Simulate </a:t>
            </a:r>
            <a:r>
              <a:rPr lang="en-US" dirty="0" err="1" smtClean="0">
                <a:latin typeface="Times New Roman"/>
                <a:cs typeface="Times New Roman"/>
              </a:rPr>
              <a:t>mCPs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 </a:t>
            </a:r>
            <a:r>
              <a:rPr lang="en-US" dirty="0" err="1" smtClean="0">
                <a:latin typeface="Times New Roman"/>
                <a:cs typeface="Times New Roman"/>
              </a:rPr>
              <a:t>pythia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Propagate through </a:t>
            </a:r>
            <a:r>
              <a:rPr lang="en-US" dirty="0" smtClean="0">
                <a:latin typeface="Times New Roman"/>
                <a:cs typeface="Times New Roman"/>
              </a:rPr>
              <a:t>rock </a:t>
            </a:r>
            <a:r>
              <a:rPr lang="en-US" dirty="0">
                <a:latin typeface="Times New Roman"/>
                <a:cs typeface="Times New Roman"/>
              </a:rPr>
              <a:t>with </a:t>
            </a:r>
            <a:r>
              <a:rPr lang="en-US" dirty="0" smtClean="0">
                <a:latin typeface="Times New Roman"/>
                <a:cs typeface="Times New Roman"/>
              </a:rPr>
              <a:t>GEANT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Simulate detector response with GEANT, scaled to data control samples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Production of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-charged particles at the LHC 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6D9F1B7-6C6F-414D-8810-99593AF6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42"/>
          <a:stretch/>
        </p:blipFill>
        <p:spPr>
          <a:xfrm>
            <a:off x="6513281" y="1701557"/>
            <a:ext cx="5678719" cy="42159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20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8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Expected Run 3 sensitivity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09753" y="1550017"/>
            <a:ext cx="7049098" cy="4495055"/>
            <a:chOff x="-109753" y="1926337"/>
            <a:chExt cx="7049098" cy="4495055"/>
          </a:xfrm>
        </p:grpSpPr>
        <p:pic>
          <p:nvPicPr>
            <p:cNvPr id="16" name="Picture 18" descr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9753" y="1926337"/>
              <a:ext cx="7049098" cy="44950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37"/>
            <p:cNvSpPr txBox="1"/>
            <p:nvPr/>
          </p:nvSpPr>
          <p:spPr>
            <a:xfrm>
              <a:off x="1278985" y="3133793"/>
              <a:ext cx="1942825" cy="687371"/>
            </a:xfrm>
            <a:prstGeom prst="rect">
              <a:avLst/>
            </a:prstGeom>
            <a:solidFill>
              <a:srgbClr val="FFFFFF">
                <a:alpha val="48629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/>
            </a:lstStyle>
            <a:p>
              <a:r>
                <a:rPr dirty="0"/>
                <a:t>MilliQan demonstrator</a:t>
              </a:r>
            </a:p>
          </p:txBody>
        </p:sp>
        <p:sp>
          <p:nvSpPr>
            <p:cNvPr id="18" name="Straight Arrow Connector 39"/>
            <p:cNvSpPr/>
            <p:nvPr/>
          </p:nvSpPr>
          <p:spPr>
            <a:xfrm>
              <a:off x="2250397" y="3844409"/>
              <a:ext cx="1" cy="703030"/>
            </a:xfrm>
            <a:prstGeom prst="line">
              <a:avLst/>
            </a:prstGeom>
            <a:ln w="44450">
              <a:solidFill>
                <a:srgbClr val="FF000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9" name="TextBox 16"/>
            <p:cNvSpPr txBox="1"/>
            <p:nvPr/>
          </p:nvSpPr>
          <p:spPr>
            <a:xfrm rot="16200000">
              <a:off x="5077243" y="3641029"/>
              <a:ext cx="2087987" cy="369332"/>
            </a:xfrm>
            <a:prstGeom prst="rect">
              <a:avLst/>
            </a:prstGeom>
            <a:ln w="25400">
              <a:solidFill>
                <a:srgbClr val="0070C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dirty="0">
                  <a:solidFill>
                    <a:srgbClr val="0000FF"/>
                  </a:solidFill>
                </a:rPr>
                <a:t>Run 3 Slab Detector</a:t>
              </a: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1026748" y="2443731"/>
              <a:ext cx="1967847" cy="369332"/>
            </a:xfrm>
            <a:prstGeom prst="rect">
              <a:avLst/>
            </a:prstGeom>
            <a:ln w="25400">
              <a:solidFill>
                <a:srgbClr val="00B05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dirty="0">
                  <a:solidFill>
                    <a:srgbClr val="008000"/>
                  </a:solidFill>
                </a:rPr>
                <a:t>Run 3 Bar Detector</a:t>
              </a:r>
            </a:p>
          </p:txBody>
        </p:sp>
        <p:sp>
          <p:nvSpPr>
            <p:cNvPr id="21" name="Straight Arrow Connector 21"/>
            <p:cNvSpPr/>
            <p:nvPr/>
          </p:nvSpPr>
          <p:spPr>
            <a:xfrm>
              <a:off x="2994595" y="2681264"/>
              <a:ext cx="1186909" cy="942207"/>
            </a:xfrm>
            <a:prstGeom prst="line">
              <a:avLst/>
            </a:prstGeom>
            <a:ln w="44450">
              <a:solidFill>
                <a:srgbClr val="00B05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2" name="Straight Arrow Connector 33"/>
            <p:cNvSpPr/>
            <p:nvPr/>
          </p:nvSpPr>
          <p:spPr>
            <a:xfrm flipH="1" flipV="1">
              <a:off x="5140251" y="4020738"/>
              <a:ext cx="783913" cy="385316"/>
            </a:xfrm>
            <a:prstGeom prst="line">
              <a:avLst/>
            </a:prstGeom>
            <a:ln w="44450">
              <a:solidFill>
                <a:srgbClr val="0070C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</p:grpSp>
      <p:sp>
        <p:nvSpPr>
          <p:cNvPr id="24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Large increase in sensitivity from Run 2 demonstrator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Sensitivity steps in mass due to production modes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6D9F1B7-6C6F-414D-8810-99593AF6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42"/>
          <a:stretch/>
        </p:blipFill>
        <p:spPr>
          <a:xfrm>
            <a:off x="6513281" y="1701557"/>
            <a:ext cx="5678719" cy="421597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21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0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bars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vs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slabs = thick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vs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wide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15" y="747776"/>
            <a:ext cx="4341447" cy="83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7" descr="Picture 17"/>
          <p:cNvPicPr>
            <a:picLocks noChangeAspect="1"/>
          </p:cNvPicPr>
          <p:nvPr/>
        </p:nvPicPr>
        <p:blipFill>
          <a:blip r:embed="rId3"/>
          <a:srcRect t="1291"/>
          <a:stretch>
            <a:fillRect/>
          </a:stretch>
        </p:blipFill>
        <p:spPr>
          <a:xfrm>
            <a:off x="7367059" y="4457347"/>
            <a:ext cx="2088575" cy="1966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654" y="4457347"/>
            <a:ext cx="2801602" cy="183414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Bar detector targets sensitivity to lowest charge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Slab detector extends sensitivity to higher mass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09753" y="1550017"/>
            <a:ext cx="7049098" cy="4495055"/>
            <a:chOff x="-109753" y="1926337"/>
            <a:chExt cx="7049098" cy="4495055"/>
          </a:xfrm>
        </p:grpSpPr>
        <p:pic>
          <p:nvPicPr>
            <p:cNvPr id="15" name="Picture 18" descr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9753" y="1926337"/>
              <a:ext cx="7049098" cy="44950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37"/>
            <p:cNvSpPr txBox="1"/>
            <p:nvPr/>
          </p:nvSpPr>
          <p:spPr>
            <a:xfrm>
              <a:off x="1278985" y="3133793"/>
              <a:ext cx="1942825" cy="687371"/>
            </a:xfrm>
            <a:prstGeom prst="rect">
              <a:avLst/>
            </a:prstGeom>
            <a:solidFill>
              <a:srgbClr val="FFFFFF">
                <a:alpha val="48629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/>
            </a:lstStyle>
            <a:p>
              <a:r>
                <a:rPr dirty="0"/>
                <a:t>MilliQan demonstrator</a:t>
              </a:r>
            </a:p>
          </p:txBody>
        </p:sp>
        <p:sp>
          <p:nvSpPr>
            <p:cNvPr id="17" name="Straight Arrow Connector 39"/>
            <p:cNvSpPr/>
            <p:nvPr/>
          </p:nvSpPr>
          <p:spPr>
            <a:xfrm>
              <a:off x="2250397" y="3844409"/>
              <a:ext cx="1" cy="703030"/>
            </a:xfrm>
            <a:prstGeom prst="line">
              <a:avLst/>
            </a:prstGeom>
            <a:ln w="44450">
              <a:solidFill>
                <a:srgbClr val="FF000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8" name="TextBox 16"/>
            <p:cNvSpPr txBox="1"/>
            <p:nvPr/>
          </p:nvSpPr>
          <p:spPr>
            <a:xfrm rot="16200000">
              <a:off x="5077243" y="3641029"/>
              <a:ext cx="2087987" cy="369332"/>
            </a:xfrm>
            <a:prstGeom prst="rect">
              <a:avLst/>
            </a:prstGeom>
            <a:ln w="25400">
              <a:solidFill>
                <a:srgbClr val="0070C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dirty="0">
                  <a:solidFill>
                    <a:srgbClr val="0000FF"/>
                  </a:solidFill>
                </a:rPr>
                <a:t>Run 3 Slab Detector</a:t>
              </a:r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1026748" y="2443731"/>
              <a:ext cx="1967847" cy="369332"/>
            </a:xfrm>
            <a:prstGeom prst="rect">
              <a:avLst/>
            </a:prstGeom>
            <a:ln w="25400">
              <a:solidFill>
                <a:srgbClr val="00B05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dirty="0">
                  <a:solidFill>
                    <a:srgbClr val="008000"/>
                  </a:solidFill>
                </a:rPr>
                <a:t>Run 3 Bar Detector</a:t>
              </a:r>
            </a:p>
          </p:txBody>
        </p:sp>
        <p:sp>
          <p:nvSpPr>
            <p:cNvPr id="20" name="Straight Arrow Connector 21"/>
            <p:cNvSpPr/>
            <p:nvPr/>
          </p:nvSpPr>
          <p:spPr>
            <a:xfrm>
              <a:off x="2994595" y="2681264"/>
              <a:ext cx="1186909" cy="942207"/>
            </a:xfrm>
            <a:prstGeom prst="line">
              <a:avLst/>
            </a:prstGeom>
            <a:ln w="44450">
              <a:solidFill>
                <a:srgbClr val="00B05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" name="Straight Arrow Connector 33"/>
            <p:cNvSpPr/>
            <p:nvPr/>
          </p:nvSpPr>
          <p:spPr>
            <a:xfrm flipH="1" flipV="1">
              <a:off x="5140251" y="4020738"/>
              <a:ext cx="783913" cy="385316"/>
            </a:xfrm>
            <a:prstGeom prst="line">
              <a:avLst/>
            </a:prstGeom>
            <a:ln w="44450">
              <a:solidFill>
                <a:srgbClr val="0070C0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</p:grpSp>
      <p:pic>
        <p:nvPicPr>
          <p:cNvPr id="22" name="Picture 1" descr="page13image29560896">
            <a:extLst>
              <a:ext uri="{FF2B5EF4-FFF2-40B4-BE49-F238E27FC236}">
                <a16:creationId xmlns="" xmlns:a16="http://schemas.microsoft.com/office/drawing/2014/main" id="{389ED63A-6815-F147-BBCA-66CEE24D3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3928" r="18277" b="5935"/>
          <a:stretch/>
        </p:blipFill>
        <p:spPr bwMode="auto">
          <a:xfrm>
            <a:off x="8030156" y="1706771"/>
            <a:ext cx="3420838" cy="26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22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8706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bars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vs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slabs = thick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vs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wide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Bar detector targets sensitivity to lowest charge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Slab detector extends sensitivity to higher mass  -- 4 PMTs summed into 2 outputs 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err="1" smtClean="0">
                <a:latin typeface="Times New Roman"/>
                <a:cs typeface="Times New Roman"/>
              </a:rPr>
              <a:t>nPE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dirty="0" err="1" smtClean="0">
                <a:latin typeface="Times New Roman"/>
                <a:cs typeface="Times New Roman"/>
              </a:rPr>
              <a:t>keV</a:t>
            </a:r>
            <a:r>
              <a:rPr lang="en-US" sz="2400" dirty="0" smtClean="0">
                <a:latin typeface="Times New Roman"/>
                <a:cs typeface="Times New Roman"/>
              </a:rPr>
              <a:t> similar to </a:t>
            </a:r>
            <a:r>
              <a:rPr lang="en-US" sz="2400" dirty="0" smtClean="0">
                <a:latin typeface="Times New Roman"/>
                <a:cs typeface="Times New Roman"/>
              </a:rPr>
              <a:t>bars.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Slab detector construction underway.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23" name="Picture 22" descr="Screen Shot 2023-08-19 at 3.4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" y="2483639"/>
            <a:ext cx="3834804" cy="4017414"/>
          </a:xfrm>
          <a:prstGeom prst="rect">
            <a:avLst/>
          </a:prstGeom>
        </p:spPr>
      </p:pic>
      <p:pic>
        <p:nvPicPr>
          <p:cNvPr id="24" name="Picture 23" descr="Screen Shot 2023-08-19 at 3.42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4615"/>
          <a:stretch/>
        </p:blipFill>
        <p:spPr>
          <a:xfrm>
            <a:off x="5027341" y="2466292"/>
            <a:ext cx="7019426" cy="406126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23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50398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Backgrounds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Signal gives 4 low-</a:t>
            </a:r>
            <a:r>
              <a:rPr lang="en-US" sz="2400" dirty="0" err="1" smtClean="0">
                <a:latin typeface="Times New Roman"/>
                <a:cs typeface="Times New Roman"/>
              </a:rPr>
              <a:t>nPE</a:t>
            </a:r>
            <a:r>
              <a:rPr lang="en-US" sz="2400" dirty="0" smtClean="0">
                <a:latin typeface="Times New Roman"/>
                <a:cs typeface="Times New Roman"/>
              </a:rPr>
              <a:t> hits that are in-line and in-time, with no other channels hit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Background is from overlapping hits, e.g., from cosmic showers and dark noise</a:t>
            </a:r>
          </a:p>
        </p:txBody>
      </p:sp>
      <p:pic>
        <p:nvPicPr>
          <p:cNvPr id="3" name="Picture 2" descr="cosmicThickLin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2" y="1613787"/>
            <a:ext cx="6124462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6044" y="1605732"/>
            <a:ext cx="1008929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38300" y="1774118"/>
            <a:ext cx="277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cosmic ray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38281" y="3781973"/>
            <a:ext cx="1537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mCP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21FF06"/>
                </a:solidFill>
              </a:rPr>
              <a:t>Gamma</a:t>
            </a:r>
          </a:p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+</a:t>
            </a:r>
          </a:p>
          <a:p>
            <a:r>
              <a:rPr lang="en-US" dirty="0" smtClean="0">
                <a:solidFill>
                  <a:srgbClr val="20FFFF"/>
                </a:solidFill>
              </a:rPr>
              <a:t>Visible photon</a:t>
            </a:r>
            <a:endParaRPr lang="en-US" dirty="0">
              <a:solidFill>
                <a:srgbClr val="20FFFF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24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17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480" y="2680986"/>
            <a:ext cx="5859521" cy="386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5928188" y="1795235"/>
            <a:ext cx="6040915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Measured distributions in Run2 demonstrator well-matched to simulation.</a:t>
            </a:r>
          </a:p>
        </p:txBody>
      </p:sp>
    </p:spTree>
    <p:extLst>
      <p:ext uri="{BB962C8B-B14F-4D97-AF65-F5344CB8AC3E}">
        <p14:creationId xmlns:p14="http://schemas.microsoft.com/office/powerpoint/2010/main" val="228502494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Backgrounds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66125" y="716451"/>
            <a:ext cx="11524126" cy="334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Signal gives 4 low-</a:t>
            </a:r>
            <a:r>
              <a:rPr lang="en-US" sz="2400" dirty="0" err="1" smtClean="0">
                <a:latin typeface="Times New Roman"/>
                <a:cs typeface="Times New Roman"/>
              </a:rPr>
              <a:t>nPE</a:t>
            </a:r>
            <a:r>
              <a:rPr lang="en-US" sz="2400" dirty="0" smtClean="0">
                <a:latin typeface="Times New Roman"/>
                <a:cs typeface="Times New Roman"/>
              </a:rPr>
              <a:t> hits that are in-line and in-time, with no other channels hit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Background is from overlapping hits, e.g., from cosmic showers and dark noise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5576044" y="1605732"/>
            <a:ext cx="1008929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eam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01" y="1605732"/>
            <a:ext cx="6124462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8281" y="3781973"/>
            <a:ext cx="1537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mCP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21FF06"/>
                </a:solidFill>
              </a:rPr>
              <a:t>Gamma</a:t>
            </a:r>
          </a:p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+</a:t>
            </a:r>
          </a:p>
          <a:p>
            <a:r>
              <a:rPr lang="en-US" dirty="0" smtClean="0">
                <a:solidFill>
                  <a:srgbClr val="20FFFF"/>
                </a:solidFill>
              </a:rPr>
              <a:t>Visible photon</a:t>
            </a:r>
            <a:endParaRPr lang="en-US" dirty="0">
              <a:solidFill>
                <a:srgbClr val="2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7429" y="177411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</a:t>
            </a:r>
            <a:r>
              <a:rPr lang="en-US" dirty="0" err="1" smtClean="0"/>
              <a:t>muon</a:t>
            </a:r>
            <a:r>
              <a:rPr lang="en-US" dirty="0" smtClean="0"/>
              <a:t> from IP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25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16" name="Picture 15" descr="mcp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44" y="1605732"/>
            <a:ext cx="6124463" cy="457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1484" y="1774118"/>
            <a:ext cx="160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</a:t>
            </a:r>
            <a:r>
              <a:rPr lang="en-US" dirty="0" err="1" smtClean="0"/>
              <a:t>mCP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57548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Summary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6044" y="1605732"/>
            <a:ext cx="1008929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016" y="1491073"/>
            <a:ext cx="7290124" cy="5365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Picture 23" descr="Picture 23"/>
          <p:cNvPicPr>
            <a:picLocks noChangeAspect="1"/>
          </p:cNvPicPr>
          <p:nvPr/>
        </p:nvPicPr>
        <p:blipFill>
          <a:blip r:embed="rId3"/>
          <a:srcRect t="1291"/>
          <a:stretch>
            <a:fillRect/>
          </a:stretch>
        </p:blipFill>
        <p:spPr>
          <a:xfrm flipH="1">
            <a:off x="-22029" y="4328073"/>
            <a:ext cx="2329644" cy="2183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24" descr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302" y="4348293"/>
            <a:ext cx="3207604" cy="209994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166125" y="716450"/>
            <a:ext cx="11524126" cy="37793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 err="1" smtClean="0">
                <a:latin typeface="Times New Roman"/>
                <a:cs typeface="Times New Roman"/>
              </a:rPr>
              <a:t>MilliQan</a:t>
            </a:r>
            <a:r>
              <a:rPr lang="en-US" sz="2400" dirty="0" smtClean="0">
                <a:latin typeface="Times New Roman"/>
                <a:cs typeface="Times New Roman"/>
              </a:rPr>
              <a:t> experiment targets fractionally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harged particles in window from 0.1 </a:t>
            </a:r>
            <a:r>
              <a:rPr lang="mr-IN" sz="2400" dirty="0" smtClean="0">
                <a:latin typeface="Times New Roman"/>
                <a:cs typeface="Times New Roman"/>
              </a:rPr>
              <a:t>–</a:t>
            </a:r>
            <a:r>
              <a:rPr lang="en-US" sz="2400" dirty="0" smtClean="0">
                <a:latin typeface="Times New Roman"/>
                <a:cs typeface="Times New Roman"/>
              </a:rPr>
              <a:t> 45 </a:t>
            </a:r>
            <a:r>
              <a:rPr lang="en-US" sz="2400" dirty="0" err="1" smtClean="0">
                <a:latin typeface="Times New Roman"/>
                <a:cs typeface="Times New Roman"/>
              </a:rPr>
              <a:t>GeV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endParaRPr lang="en-US" sz="12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Bar detector has been taking data since June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Calibrated with sources, cosmic ray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&amp;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r>
              <a:rPr lang="en-US" sz="2400" dirty="0" smtClean="0">
                <a:latin typeface="Times New Roman"/>
                <a:cs typeface="Times New Roman"/>
              </a:rPr>
              <a:t> from the IP</a:t>
            </a:r>
          </a:p>
          <a:p>
            <a:pPr marL="0" indent="0">
              <a:lnSpc>
                <a:spcPct val="81000"/>
              </a:lnSpc>
              <a:buNone/>
            </a:pPr>
            <a:endParaRPr lang="en-US" sz="12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Slab detector construction ongoing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Will calibrate with cosmic rays 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First beam next year</a:t>
            </a:r>
          </a:p>
          <a:p>
            <a:pPr marL="0" indent="0">
              <a:lnSpc>
                <a:spcPct val="81000"/>
              </a:lnSpc>
              <a:buNone/>
            </a:pP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26</a:t>
            </a:fld>
            <a:r>
              <a:rPr lang="en-US" dirty="0" smtClean="0"/>
              <a:t>/26</a:t>
            </a:r>
            <a:endParaRPr lang="en-US" dirty="0"/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79" y="0"/>
            <a:ext cx="5462848" cy="1519006"/>
          </a:xfrm>
          <a:prstGeom prst="rect">
            <a:avLst/>
          </a:prstGeom>
        </p:spPr>
      </p:pic>
      <p:pic>
        <p:nvPicPr>
          <p:cNvPr id="16" name="Google Shape;61;p13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9625" y="6446180"/>
            <a:ext cx="2412875" cy="4043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7509" y="647359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Funded 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39273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9" name="Line"/>
          <p:cNvSpPr/>
          <p:nvPr/>
        </p:nvSpPr>
        <p:spPr>
          <a:xfrm flipH="1" flipV="1">
            <a:off x="8830587" y="5457829"/>
            <a:ext cx="256634" cy="17834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Virtual tour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23-08-19 at 3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76207"/>
            <a:ext cx="6000651" cy="54584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896795" y="2573440"/>
            <a:ext cx="630532" cy="161287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945712">
            <a:off x="7931468" y="2260443"/>
            <a:ext cx="82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path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7" name="Picture 6" descr="Screen Shot 2023-08-20 at 2.2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" y="1559539"/>
            <a:ext cx="5614250" cy="444091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27</a:t>
            </a:fld>
            <a:r>
              <a:rPr lang="en-US" dirty="0" smtClean="0"/>
              <a:t>/26</a:t>
            </a:r>
            <a:endParaRPr lang="en-US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166125" y="716450"/>
            <a:ext cx="5247553" cy="3779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016" indent="-36900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1000"/>
              </a:lnSpc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A video providing a virtual tour is </a:t>
            </a:r>
            <a:r>
              <a:rPr lang="en-US" sz="2400" dirty="0" smtClean="0">
                <a:latin typeface="Times New Roman"/>
                <a:cs typeface="Times New Roman"/>
                <a:hlinkClick r:id="rId4"/>
              </a:rPr>
              <a:t>linked </a:t>
            </a:r>
            <a:r>
              <a:rPr lang="en-US" sz="2400" dirty="0" smtClean="0">
                <a:latin typeface="Times New Roman"/>
                <a:cs typeface="Times New Roman"/>
              </a:rPr>
              <a:t>in </a:t>
            </a:r>
            <a:r>
              <a:rPr lang="en-US" sz="2400" dirty="0" err="1" smtClean="0">
                <a:latin typeface="Times New Roman"/>
                <a:cs typeface="Times New Roman"/>
              </a:rPr>
              <a:t>indico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63325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88" y="995496"/>
            <a:ext cx="5862505" cy="58625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Date Placeholder 2"/>
          <p:cNvSpPr txBox="1"/>
          <p:nvPr/>
        </p:nvSpPr>
        <p:spPr>
          <a:xfrm>
            <a:off x="883919" y="6414760"/>
            <a:ext cx="265176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carrigan.20@osu.edu</a:t>
            </a:r>
          </a:p>
        </p:txBody>
      </p:sp>
      <p:sp>
        <p:nvSpPr>
          <p:cNvPr id="167" name="Content Placeholder 5"/>
          <p:cNvSpPr txBox="1">
            <a:spLocks noGrp="1"/>
          </p:cNvSpPr>
          <p:nvPr>
            <p:ph type="body" sz="half" idx="1"/>
          </p:nvPr>
        </p:nvSpPr>
        <p:spPr>
          <a:xfrm>
            <a:off x="184558" y="1341094"/>
            <a:ext cx="4323086" cy="472719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latin typeface="Times New Roman"/>
                <a:cs typeface="Times New Roman"/>
              </a:rPr>
              <a:t>Limits set on m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dirty="0">
                <a:latin typeface="Times New Roman"/>
                <a:cs typeface="Times New Roman"/>
              </a:rPr>
              <a:t>Ps in effective charge (ϵ) </a:t>
            </a:r>
            <a:r>
              <a:rPr lang="en-US" dirty="0" smtClean="0">
                <a:latin typeface="Times New Roman"/>
                <a:cs typeface="Times New Roman"/>
              </a:rPr>
              <a:t>&amp; </a:t>
            </a:r>
            <a:r>
              <a:rPr dirty="0" smtClean="0">
                <a:latin typeface="Times New Roman"/>
                <a:cs typeface="Times New Roman"/>
              </a:rPr>
              <a:t>mass</a:t>
            </a:r>
            <a:endParaRPr dirty="0">
              <a:latin typeface="Times New Roman"/>
              <a:cs typeface="Times New Roman"/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>
                <a:latin typeface="Times New Roman"/>
                <a:cs typeface="Times New Roman"/>
              </a:rPr>
              <a:t>Cosmological limits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>
                <a:latin typeface="Times New Roman"/>
                <a:cs typeface="Times New Roman"/>
              </a:rPr>
              <a:t>Collider experiments (CMS, </a:t>
            </a:r>
            <a:r>
              <a:rPr dirty="0" smtClean="0">
                <a:latin typeface="Times New Roman"/>
                <a:cs typeface="Times New Roman"/>
              </a:rPr>
              <a:t>SLAC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etc)</a:t>
            </a:r>
          </a:p>
          <a:p>
            <a:r>
              <a:rPr dirty="0">
                <a:latin typeface="Times New Roman"/>
                <a:cs typeface="Times New Roman"/>
              </a:rPr>
              <a:t>Large gap for masses O</a:t>
            </a:r>
            <a:r>
              <a:rPr dirty="0" smtClean="0">
                <a:latin typeface="Times New Roman"/>
                <a:cs typeface="Times New Roman"/>
              </a:rPr>
              <a:t>(</a:t>
            </a:r>
            <a:r>
              <a:rPr lang="en-US" dirty="0" smtClean="0">
                <a:latin typeface="Times New Roman"/>
                <a:cs typeface="Times New Roman"/>
              </a:rPr>
              <a:t>1-</a:t>
            </a:r>
            <a:r>
              <a:rPr dirty="0" smtClean="0">
                <a:latin typeface="Times New Roman"/>
                <a:cs typeface="Times New Roman"/>
              </a:rPr>
              <a:t>10) </a:t>
            </a:r>
            <a:r>
              <a:rPr dirty="0">
                <a:latin typeface="Times New Roman"/>
                <a:cs typeface="Times New Roman"/>
              </a:rPr>
              <a:t>GeV </a:t>
            </a:r>
          </a:p>
          <a:p>
            <a:r>
              <a:rPr dirty="0">
                <a:latin typeface="Times New Roman"/>
                <a:cs typeface="Times New Roman"/>
              </a:rPr>
              <a:t>milliQan </a:t>
            </a:r>
            <a:r>
              <a:rPr lang="en-US" dirty="0" smtClean="0">
                <a:latin typeface="Times New Roman"/>
                <a:cs typeface="Times New Roman"/>
              </a:rPr>
              <a:t>probes this range, searching for mCP production at the LHC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68" name="Donut 13"/>
          <p:cNvSpPr/>
          <p:nvPr/>
        </p:nvSpPr>
        <p:spPr>
          <a:xfrm>
            <a:off x="8017219" y="1214005"/>
            <a:ext cx="1190973" cy="1149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28" y="10800"/>
                </a:moveTo>
                <a:cubicBezTo>
                  <a:pt x="628" y="16655"/>
                  <a:pt x="5182" y="21401"/>
                  <a:pt x="10800" y="21401"/>
                </a:cubicBezTo>
                <a:cubicBezTo>
                  <a:pt x="16418" y="21401"/>
                  <a:pt x="20972" y="16655"/>
                  <a:pt x="20972" y="10800"/>
                </a:cubicBezTo>
                <a:cubicBezTo>
                  <a:pt x="20972" y="4945"/>
                  <a:pt x="16418" y="199"/>
                  <a:pt x="10800" y="199"/>
                </a:cubicBezTo>
                <a:cubicBezTo>
                  <a:pt x="5182" y="199"/>
                  <a:pt x="628" y="4945"/>
                  <a:pt x="628" y="10800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0" name="TextBox 1"/>
          <p:cNvSpPr txBox="1"/>
          <p:nvPr/>
        </p:nvSpPr>
        <p:spPr>
          <a:xfrm rot="16200000">
            <a:off x="3511971" y="1945471"/>
            <a:ext cx="232443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(Effective charge)</a:t>
            </a:r>
          </a:p>
        </p:txBody>
      </p:sp>
      <p:sp>
        <p:nvSpPr>
          <p:cNvPr id="171" name="Straight Arrow Connector 9"/>
          <p:cNvSpPr/>
          <p:nvPr/>
        </p:nvSpPr>
        <p:spPr>
          <a:xfrm flipH="1" flipV="1">
            <a:off x="8771015" y="2467036"/>
            <a:ext cx="0" cy="1583642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TextBox 12"/>
          <p:cNvSpPr txBox="1"/>
          <p:nvPr/>
        </p:nvSpPr>
        <p:spPr>
          <a:xfrm>
            <a:off x="7943384" y="3918101"/>
            <a:ext cx="1925859" cy="112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r>
              <a:rPr dirty="0"/>
              <a:t>Region targeted by milliQan</a:t>
            </a:r>
          </a:p>
        </p:txBody>
      </p:sp>
      <p:sp>
        <p:nvSpPr>
          <p:cNvPr id="173" name="TextBox 16"/>
          <p:cNvSpPr txBox="1"/>
          <p:nvPr/>
        </p:nvSpPr>
        <p:spPr>
          <a:xfrm>
            <a:off x="10268199" y="3808840"/>
            <a:ext cx="1794998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Cosmological Limits</a:t>
            </a:r>
          </a:p>
        </p:txBody>
      </p:sp>
      <p:sp>
        <p:nvSpPr>
          <p:cNvPr id="174" name="Straight Arrow Connector 18"/>
          <p:cNvSpPr/>
          <p:nvPr/>
        </p:nvSpPr>
        <p:spPr>
          <a:xfrm flipH="1" flipV="1">
            <a:off x="9419859" y="2331843"/>
            <a:ext cx="1134953" cy="1512656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Straight Arrow Connector 21"/>
          <p:cNvSpPr/>
          <p:nvPr/>
        </p:nvSpPr>
        <p:spPr>
          <a:xfrm flipH="1" flipV="1">
            <a:off x="9933737" y="2693192"/>
            <a:ext cx="621076" cy="1151307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6" name="TextBox 28"/>
          <p:cNvSpPr txBox="1"/>
          <p:nvPr/>
        </p:nvSpPr>
        <p:spPr>
          <a:xfrm>
            <a:off x="10268199" y="1958791"/>
            <a:ext cx="1550324" cy="149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808080"/>
                </a:solidFill>
              </a:defRPr>
            </a:lvl1pPr>
          </a:lstStyle>
          <a:p>
            <a:r>
              <a:rPr dirty="0"/>
              <a:t>CMS fractional charge search</a:t>
            </a:r>
          </a:p>
        </p:txBody>
      </p:sp>
      <p:sp>
        <p:nvSpPr>
          <p:cNvPr id="177" name="Straight Arrow Connector 30"/>
          <p:cNvSpPr/>
          <p:nvPr/>
        </p:nvSpPr>
        <p:spPr>
          <a:xfrm flipH="1" flipV="1">
            <a:off x="9208192" y="1458685"/>
            <a:ext cx="1346621" cy="905097"/>
          </a:xfrm>
          <a:prstGeom prst="line">
            <a:avLst/>
          </a:prstGeom>
          <a:ln w="38100">
            <a:solidFill>
              <a:srgbClr val="80808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traight Arrow Connector 33"/>
          <p:cNvSpPr/>
          <p:nvPr/>
        </p:nvSpPr>
        <p:spPr>
          <a:xfrm flipH="1" flipV="1">
            <a:off x="8171899" y="3099588"/>
            <a:ext cx="2382913" cy="7449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Previous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-charged particle searches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3</a:t>
            </a:fld>
            <a:r>
              <a:rPr lang="en-US" dirty="0" smtClean="0"/>
              <a:t>/26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ate Placeholder 2"/>
          <p:cNvSpPr txBox="1"/>
          <p:nvPr/>
        </p:nvSpPr>
        <p:spPr>
          <a:xfrm>
            <a:off x="883919" y="6414760"/>
            <a:ext cx="265176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carrigan.20@osu.edu</a:t>
            </a:r>
          </a:p>
        </p:txBody>
      </p:sp>
      <p:sp>
        <p:nvSpPr>
          <p:cNvPr id="24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Previous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-charged particle searches at the LHC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Screenshot 2023-05-31 at 12.09.27 PM.png" descr="Screenshot 2023-05-31 at 12.09.27 PM.png"/>
          <p:cNvPicPr>
            <a:picLocks noChangeAspect="1"/>
          </p:cNvPicPr>
          <p:nvPr/>
        </p:nvPicPr>
        <p:blipFill>
          <a:blip r:embed="rId2">
            <a:extLst/>
          </a:blip>
          <a:srcRect l="7459" t="3907"/>
          <a:stretch>
            <a:fillRect/>
          </a:stretch>
        </p:blipFill>
        <p:spPr>
          <a:xfrm>
            <a:off x="6147463" y="1841266"/>
            <a:ext cx="6044537" cy="4437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shot 2023-05-31 at 12.09.19 PM.png" descr="Screenshot 2023-05-31 at 12.09.19 PM.png"/>
          <p:cNvPicPr>
            <a:picLocks noChangeAspect="1"/>
          </p:cNvPicPr>
          <p:nvPr/>
        </p:nvPicPr>
        <p:blipFill>
          <a:blip r:embed="rId3">
            <a:extLst/>
          </a:blip>
          <a:srcRect l="3233" t="2600" b="3064"/>
          <a:stretch>
            <a:fillRect/>
          </a:stretch>
        </p:blipFill>
        <p:spPr>
          <a:xfrm>
            <a:off x="98949" y="2010954"/>
            <a:ext cx="5669834" cy="44038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asic structure of hidden sector models:"/>
          <p:cNvSpPr txBox="1"/>
          <p:nvPr/>
        </p:nvSpPr>
        <p:spPr>
          <a:xfrm>
            <a:off x="452209" y="893775"/>
            <a:ext cx="518538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2400" dirty="0" smtClean="0"/>
              <a:t>CMS Fractionally charged particle search</a:t>
            </a:r>
          </a:p>
          <a:p>
            <a:r>
              <a:rPr lang="en-US" sz="2400" dirty="0" smtClean="0"/>
              <a:t>EXO-19-006</a:t>
            </a:r>
          </a:p>
        </p:txBody>
      </p:sp>
      <p:sp>
        <p:nvSpPr>
          <p:cNvPr id="10" name="Basic structure of hidden sector models:"/>
          <p:cNvSpPr txBox="1"/>
          <p:nvPr/>
        </p:nvSpPr>
        <p:spPr>
          <a:xfrm>
            <a:off x="6147463" y="889481"/>
            <a:ext cx="642321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2400" dirty="0" smtClean="0"/>
              <a:t>Sensitivity down to about e/3</a:t>
            </a:r>
          </a:p>
          <a:p>
            <a:r>
              <a:rPr lang="en-US" sz="2400" dirty="0" smtClean="0"/>
              <a:t>Limited by threshold in silicon-strip tracker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4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creenshot 2018-07-01 18.05.59.png" descr="Screenshot 2018-07-01 18.05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901059" y="3126189"/>
            <a:ext cx="1402446" cy="150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3197" t="22010" r="67047" b="22010"/>
          <a:stretch>
            <a:fillRect/>
          </a:stretch>
        </p:blipFill>
        <p:spPr>
          <a:xfrm>
            <a:off x="5138380" y="1154786"/>
            <a:ext cx="1114203" cy="1837287"/>
          </a:xfrm>
          <a:prstGeom prst="rect">
            <a:avLst/>
          </a:prstGeom>
          <a:ln w="25400">
            <a:miter lim="400000"/>
          </a:ln>
        </p:spPr>
      </p:pic>
      <p:sp>
        <p:nvSpPr>
          <p:cNvPr id="305" name="IP"/>
          <p:cNvSpPr/>
          <p:nvPr/>
        </p:nvSpPr>
        <p:spPr>
          <a:xfrm>
            <a:off x="554945" y="6179026"/>
            <a:ext cx="475971" cy="356978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677" tIns="22677" rIns="22677" bIns="22677" anchor="ctr"/>
          <a:lstStyle>
            <a:lvl1pPr defTabSz="587022"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IP</a:t>
            </a:r>
          </a:p>
        </p:txBody>
      </p:sp>
      <p:sp>
        <p:nvSpPr>
          <p:cNvPr id="311" name="LHC"/>
          <p:cNvSpPr txBox="1"/>
          <p:nvPr/>
        </p:nvSpPr>
        <p:spPr>
          <a:xfrm>
            <a:off x="-15108" y="5941327"/>
            <a:ext cx="612983" cy="3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LHC</a:t>
            </a:r>
          </a:p>
        </p:txBody>
      </p:sp>
      <p:sp>
        <p:nvSpPr>
          <p:cNvPr id="312" name="Line"/>
          <p:cNvSpPr/>
          <p:nvPr/>
        </p:nvSpPr>
        <p:spPr>
          <a:xfrm>
            <a:off x="52071" y="6366117"/>
            <a:ext cx="4621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13" name="Line"/>
          <p:cNvSpPr/>
          <p:nvPr/>
        </p:nvSpPr>
        <p:spPr>
          <a:xfrm>
            <a:off x="1071604" y="6352463"/>
            <a:ext cx="4621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17" name="Key idea: use scintillator bar array to detect (very) small ionisation from low charged particles…"/>
          <p:cNvSpPr txBox="1">
            <a:spLocks noGrp="1"/>
          </p:cNvSpPr>
          <p:nvPr>
            <p:ph type="body" sz="half" idx="1"/>
          </p:nvPr>
        </p:nvSpPr>
        <p:spPr>
          <a:xfrm>
            <a:off x="6311912" y="1147599"/>
            <a:ext cx="5852167" cy="4845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5527" indent="-275527" defTabSz="469416">
              <a:spcBef>
                <a:spcPts val="2511"/>
              </a:spcBef>
              <a:defRPr sz="2688"/>
            </a:pPr>
            <a:r>
              <a:rPr sz="2000" b="1" dirty="0">
                <a:latin typeface="Times New Roman"/>
                <a:ea typeface="Helvetica"/>
                <a:cs typeface="Times New Roman"/>
                <a:sym typeface="Helvetica"/>
              </a:rPr>
              <a:t>Key idea</a:t>
            </a:r>
            <a:r>
              <a:rPr sz="2000" dirty="0">
                <a:latin typeface="Times New Roman"/>
                <a:cs typeface="Times New Roman"/>
              </a:rPr>
              <a:t>: </a:t>
            </a:r>
            <a:r>
              <a:rPr sz="2000" dirty="0" smtClean="0">
                <a:latin typeface="Times New Roman"/>
                <a:cs typeface="Times New Roman"/>
              </a:rPr>
              <a:t>use</a:t>
            </a:r>
            <a:r>
              <a:rPr lang="en-US" sz="2000" dirty="0" smtClean="0">
                <a:latin typeface="Times New Roman"/>
                <a:cs typeface="Times New Roman"/>
              </a:rPr>
              <a:t> array of </a:t>
            </a:r>
            <a:r>
              <a:rPr lang="en-US" sz="2000" u="sng" dirty="0" smtClean="0">
                <a:latin typeface="Times New Roman"/>
                <a:cs typeface="Times New Roman"/>
              </a:rPr>
              <a:t>long</a:t>
            </a:r>
            <a:r>
              <a:rPr sz="2000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scintillator </a:t>
            </a:r>
            <a:r>
              <a:rPr sz="2000" dirty="0" smtClean="0">
                <a:latin typeface="Times New Roman"/>
                <a:cs typeface="Times New Roman"/>
              </a:rPr>
              <a:t>bar</a:t>
            </a: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sz="2000" dirty="0" smtClean="0">
                <a:latin typeface="Times New Roman"/>
                <a:cs typeface="Times New Roman"/>
              </a:rPr>
              <a:t> to </a:t>
            </a:r>
            <a:r>
              <a:rPr sz="2000" dirty="0">
                <a:latin typeface="Times New Roman"/>
                <a:cs typeface="Times New Roman"/>
              </a:rPr>
              <a:t>detect </a:t>
            </a:r>
            <a:r>
              <a:rPr sz="2000" dirty="0" smtClean="0">
                <a:latin typeface="Times New Roman"/>
                <a:cs typeface="Times New Roman"/>
              </a:rPr>
              <a:t>very </a:t>
            </a:r>
            <a:r>
              <a:rPr sz="2000" dirty="0">
                <a:latin typeface="Times New Roman"/>
                <a:cs typeface="Times New Roman"/>
              </a:rPr>
              <a:t>small </a:t>
            </a:r>
            <a:r>
              <a:rPr sz="2000" dirty="0" smtClean="0">
                <a:latin typeface="Times New Roman"/>
                <a:cs typeface="Times New Roman"/>
              </a:rPr>
              <a:t>ioni</a:t>
            </a:r>
            <a:r>
              <a:rPr lang="en-US" sz="2000" dirty="0" smtClean="0">
                <a:latin typeface="Times New Roman"/>
                <a:cs typeface="Times New Roman"/>
              </a:rPr>
              <a:t>z</a:t>
            </a:r>
            <a:r>
              <a:rPr sz="2000" dirty="0" smtClean="0">
                <a:latin typeface="Times New Roman"/>
                <a:cs typeface="Times New Roman"/>
              </a:rPr>
              <a:t>ation </a:t>
            </a:r>
            <a:r>
              <a:rPr sz="2000" dirty="0">
                <a:latin typeface="Times New Roman"/>
                <a:cs typeface="Times New Roman"/>
              </a:rPr>
              <a:t>from </a:t>
            </a:r>
            <a:r>
              <a:rPr sz="2000" dirty="0" smtClean="0">
                <a:latin typeface="Times New Roman"/>
                <a:cs typeface="Times New Roman"/>
              </a:rPr>
              <a:t>low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sz="2000" dirty="0" smtClean="0">
                <a:latin typeface="Times New Roman"/>
                <a:cs typeface="Times New Roman"/>
              </a:rPr>
              <a:t>charged </a:t>
            </a:r>
            <a:r>
              <a:rPr sz="2000" dirty="0">
                <a:latin typeface="Times New Roman"/>
                <a:cs typeface="Times New Roman"/>
              </a:rPr>
              <a:t>particles</a:t>
            </a:r>
          </a:p>
          <a:p>
            <a:pPr marL="275527" indent="-275527" defTabSz="469416">
              <a:spcBef>
                <a:spcPts val="2511"/>
              </a:spcBef>
              <a:defRPr sz="2688"/>
            </a:pPr>
            <a:r>
              <a:rPr sz="2000" dirty="0">
                <a:latin typeface="Times New Roman"/>
                <a:cs typeface="Times New Roman"/>
              </a:rPr>
              <a:t>Expected signal: few scintillation photons in multiple layers</a:t>
            </a:r>
          </a:p>
          <a:p>
            <a:pPr marL="275527" indent="-275527" defTabSz="469416">
              <a:spcBef>
                <a:spcPts val="2511"/>
              </a:spcBef>
              <a:defRPr sz="2688"/>
            </a:pPr>
            <a:r>
              <a:rPr sz="2000" dirty="0">
                <a:latin typeface="Times New Roman"/>
                <a:cs typeface="Times New Roman"/>
              </a:rPr>
              <a:t>Each bar + PMT must be capable of detecting a single scintillation photon </a:t>
            </a:r>
          </a:p>
          <a:p>
            <a:pPr marL="275527" indent="-275527" defTabSz="469416">
              <a:spcBef>
                <a:spcPts val="2511"/>
              </a:spcBef>
              <a:defRPr sz="2688"/>
            </a:pPr>
            <a:r>
              <a:rPr sz="2000" dirty="0">
                <a:latin typeface="Times New Roman"/>
                <a:cs typeface="Times New Roman"/>
              </a:rPr>
              <a:t>Control backgrounds: signal in each layer within small (~15 ns) time </a:t>
            </a:r>
            <a:r>
              <a:rPr sz="2000" dirty="0" smtClean="0">
                <a:latin typeface="Times New Roman"/>
                <a:cs typeface="Times New Roman"/>
              </a:rPr>
              <a:t>window</a:t>
            </a:r>
            <a:r>
              <a:rPr lang="en-US" sz="2000" dirty="0" smtClean="0">
                <a:latin typeface="Times New Roman"/>
                <a:cs typeface="Times New Roman"/>
              </a:rPr>
              <a:t>, in a line </a:t>
            </a:r>
            <a:r>
              <a:rPr sz="2000" dirty="0" smtClean="0">
                <a:latin typeface="Times New Roman"/>
                <a:cs typeface="Times New Roman"/>
              </a:rPr>
              <a:t>that </a:t>
            </a:r>
            <a:r>
              <a:rPr sz="2000" dirty="0">
                <a:latin typeface="Times New Roman"/>
                <a:cs typeface="Times New Roman"/>
              </a:rPr>
              <a:t>points towards the IP </a:t>
            </a:r>
          </a:p>
        </p:txBody>
      </p:sp>
      <p:grpSp>
        <p:nvGrpSpPr>
          <p:cNvPr id="23" name="Group"/>
          <p:cNvGrpSpPr/>
          <p:nvPr/>
        </p:nvGrpSpPr>
        <p:grpSpPr>
          <a:xfrm rot="18300000">
            <a:off x="367276" y="2646765"/>
            <a:ext cx="2906865" cy="426806"/>
            <a:chOff x="0" y="0"/>
            <a:chExt cx="2906863" cy="426805"/>
          </a:xfrm>
        </p:grpSpPr>
        <p:sp>
          <p:nvSpPr>
            <p:cNvPr id="24" name="Scintillator"/>
            <p:cNvSpPr/>
            <p:nvPr/>
          </p:nvSpPr>
          <p:spPr>
            <a:xfrm>
              <a:off x="0" y="0"/>
              <a:ext cx="2281258" cy="426806"/>
            </a:xfrm>
            <a:prstGeom prst="rect">
              <a:avLst/>
            </a:prstGeom>
            <a:solidFill>
              <a:srgbClr val="598DAF"/>
            </a:solidFill>
            <a:ln w="127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587022">
                <a:defRPr sz="2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Scintillator</a:t>
              </a:r>
            </a:p>
          </p:txBody>
        </p:sp>
        <p:sp>
          <p:nvSpPr>
            <p:cNvPr id="25" name="PMT"/>
            <p:cNvSpPr/>
            <p:nvPr/>
          </p:nvSpPr>
          <p:spPr>
            <a:xfrm>
              <a:off x="2281257" y="58176"/>
              <a:ext cx="625607" cy="3005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587022">
                <a:defRPr sz="2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PMT</a:t>
              </a:r>
            </a:p>
          </p:txBody>
        </p:sp>
      </p:grpSp>
      <p:sp>
        <p:nvSpPr>
          <p:cNvPr id="26" name="60 cm"/>
          <p:cNvSpPr txBox="1"/>
          <p:nvPr/>
        </p:nvSpPr>
        <p:spPr>
          <a:xfrm rot="18240000">
            <a:off x="870146" y="2781774"/>
            <a:ext cx="754610" cy="39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60 cm</a:t>
            </a:r>
          </a:p>
        </p:txBody>
      </p:sp>
      <p:sp>
        <p:nvSpPr>
          <p:cNvPr id="27" name="5 cm"/>
          <p:cNvSpPr txBox="1"/>
          <p:nvPr/>
        </p:nvSpPr>
        <p:spPr>
          <a:xfrm rot="2160000">
            <a:off x="501047" y="3970712"/>
            <a:ext cx="613000" cy="3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 cm</a:t>
            </a:r>
          </a:p>
        </p:txBody>
      </p:sp>
      <p:pic>
        <p:nvPicPr>
          <p:cNvPr id="28" name="mq_noslab.pdf" descr="mq_noslab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142207">
            <a:off x="211510" y="138280"/>
            <a:ext cx="5865852" cy="581667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"/>
          <p:cNvSpPr/>
          <p:nvPr/>
        </p:nvSpPr>
        <p:spPr>
          <a:xfrm flipV="1">
            <a:off x="925343" y="739154"/>
            <a:ext cx="3735458" cy="5403755"/>
          </a:xfrm>
          <a:prstGeom prst="line">
            <a:avLst/>
          </a:prstGeom>
          <a:ln w="12700" cmpd="sng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7093" tIns="27093" rIns="27093" bIns="27093" anchor="ctr"/>
          <a:lstStyle/>
          <a:p>
            <a:pPr defTabSz="587022">
              <a:defRPr sz="2200"/>
            </a:pPr>
            <a:endParaRPr/>
          </a:p>
        </p:txBody>
      </p:sp>
      <p:sp>
        <p:nvSpPr>
          <p:cNvPr id="30" name="Run 3 milliQan…"/>
          <p:cNvSpPr txBox="1"/>
          <p:nvPr/>
        </p:nvSpPr>
        <p:spPr>
          <a:xfrm>
            <a:off x="2078691" y="5466153"/>
            <a:ext cx="203368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Run 3 milliQan </a:t>
            </a:r>
          </a:p>
          <a:p>
            <a:pPr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detector</a:t>
            </a:r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19167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The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search for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milli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-charged particles at the LHC 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5" name="Line"/>
          <p:cNvSpPr/>
          <p:nvPr/>
        </p:nvSpPr>
        <p:spPr>
          <a:xfrm flipH="1">
            <a:off x="1172212" y="3828474"/>
            <a:ext cx="906479" cy="344680"/>
          </a:xfrm>
          <a:prstGeom prst="line">
            <a:avLst/>
          </a:prstGeom>
          <a:ln w="50800">
            <a:solidFill>
              <a:schemeClr val="accent1">
                <a:hueOff val="273561"/>
                <a:satOff val="2937"/>
                <a:lumOff val="-22233"/>
              </a:schemeClr>
            </a:solidFill>
            <a:prstDash val="sysDot"/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587022">
              <a:defRPr sz="2200"/>
            </a:pPr>
            <a:endParaRPr/>
          </a:p>
        </p:txBody>
      </p:sp>
      <p:sp>
        <p:nvSpPr>
          <p:cNvPr id="36" name="Line"/>
          <p:cNvSpPr/>
          <p:nvPr/>
        </p:nvSpPr>
        <p:spPr>
          <a:xfrm flipH="1" flipV="1">
            <a:off x="2773381" y="1801166"/>
            <a:ext cx="92926" cy="983395"/>
          </a:xfrm>
          <a:prstGeom prst="line">
            <a:avLst/>
          </a:prstGeom>
          <a:ln w="50800">
            <a:solidFill>
              <a:schemeClr val="accent1">
                <a:hueOff val="273561"/>
                <a:satOff val="2937"/>
                <a:lumOff val="-22233"/>
              </a:schemeClr>
            </a:solidFill>
            <a:prstDash val="sysDot"/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587022">
              <a:defRPr sz="2200"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 rot="16200000">
            <a:off x="3939678" y="3660378"/>
            <a:ext cx="155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Scintillator bar</a:t>
            </a:r>
            <a:endParaRPr lang="en-US" dirty="0"/>
          </a:p>
        </p:txBody>
      </p:sp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17" y="4815610"/>
            <a:ext cx="7345107" cy="2042389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5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72260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23-08-19 at 3.4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56" y="-20630"/>
            <a:ext cx="3834804" cy="4017414"/>
          </a:xfrm>
          <a:prstGeom prst="rect">
            <a:avLst/>
          </a:prstGeom>
        </p:spPr>
      </p:pic>
      <p:pic>
        <p:nvPicPr>
          <p:cNvPr id="9" name="Picture 8" descr="Screen Shot 2023-08-19 at 3.41.04 PM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650096"/>
            <a:ext cx="6938355" cy="1480746"/>
          </a:xfrm>
          <a:prstGeom prst="rect">
            <a:avLst/>
          </a:prstGeom>
        </p:spPr>
      </p:pic>
      <p:pic>
        <p:nvPicPr>
          <p:cNvPr id="10" name="Picture 9" descr="Screen Shot 2023-08-19 at 4.40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7795"/>
          <a:stretch/>
        </p:blipFill>
        <p:spPr>
          <a:xfrm>
            <a:off x="6781800" y="4014535"/>
            <a:ext cx="5410200" cy="25958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6402" y="2211076"/>
            <a:ext cx="5939689" cy="4221683"/>
            <a:chOff x="216402" y="1667974"/>
            <a:chExt cx="5939689" cy="4221683"/>
          </a:xfrm>
        </p:grpSpPr>
        <p:pic>
          <p:nvPicPr>
            <p:cNvPr id="6" name="Picture 5" descr="Screen Shot 2023-08-19 at 3.40.4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02" y="1667974"/>
              <a:ext cx="5939689" cy="4221683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752600" y="1748718"/>
              <a:ext cx="711200" cy="7191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673600" y="1748718"/>
              <a:ext cx="711200" cy="7191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90600" y="4627534"/>
              <a:ext cx="711200" cy="7191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1485900" y="2291820"/>
            <a:ext cx="215900" cy="59108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68600" y="3416300"/>
            <a:ext cx="863600" cy="889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32200" y="3873500"/>
            <a:ext cx="419100" cy="5715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6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7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amplifiers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23-08-19 at 4.40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5" t="17795"/>
          <a:stretch/>
        </p:blipFill>
        <p:spPr>
          <a:xfrm>
            <a:off x="9150378" y="56711"/>
            <a:ext cx="3041622" cy="2595898"/>
          </a:xfrm>
          <a:prstGeom prst="rect">
            <a:avLst/>
          </a:prstGeom>
        </p:spPr>
      </p:pic>
      <p:pic>
        <p:nvPicPr>
          <p:cNvPr id="17" name="Screenshot 2020-07-23 16.56.20.png" descr="Screenshot 2020-07-23 16.56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7732"/>
            <a:ext cx="9825250" cy="53412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9825250" y="2819400"/>
            <a:ext cx="2214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Electronic amplification built into PMT bases to allow reuse of existing PMTS for cost savings</a:t>
            </a:r>
            <a:endParaRPr lang="en-US" sz="16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7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505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MS experimental site (P5)"/>
          <p:cNvSpPr txBox="1"/>
          <p:nvPr/>
        </p:nvSpPr>
        <p:spPr>
          <a:xfrm>
            <a:off x="7370198" y="842934"/>
            <a:ext cx="4320053" cy="54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CMS experimental site (P5)</a:t>
            </a:r>
          </a:p>
        </p:txBody>
      </p:sp>
      <p:sp>
        <p:nvSpPr>
          <p:cNvPr id="330" name="Line"/>
          <p:cNvSpPr/>
          <p:nvPr/>
        </p:nvSpPr>
        <p:spPr>
          <a:xfrm flipH="1">
            <a:off x="7506202" y="1392775"/>
            <a:ext cx="210374" cy="35594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milliQan"/>
          <p:cNvSpPr txBox="1"/>
          <p:nvPr/>
        </p:nvSpPr>
        <p:spPr>
          <a:xfrm>
            <a:off x="9842487" y="3711627"/>
            <a:ext cx="1174003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milliQan</a:t>
            </a:r>
          </a:p>
        </p:txBody>
      </p:sp>
      <p:sp>
        <p:nvSpPr>
          <p:cNvPr id="349" name="Line"/>
          <p:cNvSpPr/>
          <p:nvPr/>
        </p:nvSpPr>
        <p:spPr>
          <a:xfrm flipH="1" flipV="1">
            <a:off x="10463229" y="3638268"/>
            <a:ext cx="191607" cy="1437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42520" tIns="42520" rIns="42520" bIns="42520" anchor="ctr"/>
          <a:lstStyle/>
          <a:p>
            <a:pPr>
              <a:defRPr sz="2400"/>
            </a:pPr>
            <a:endParaRPr/>
          </a:p>
        </p:txBody>
      </p: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LED pulsing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23-08-19 at 4.40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5" t="17795"/>
          <a:stretch/>
        </p:blipFill>
        <p:spPr>
          <a:xfrm>
            <a:off x="9150378" y="56711"/>
            <a:ext cx="3041622" cy="2595898"/>
          </a:xfrm>
          <a:prstGeom prst="rect">
            <a:avLst/>
          </a:prstGeom>
        </p:spPr>
      </p:pic>
      <p:pic>
        <p:nvPicPr>
          <p:cNvPr id="19" name="Screenshot 2020-07-23 16.56.20.png" descr="Screenshot 2020-07-23 16.56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7732"/>
            <a:ext cx="9825250" cy="5341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3355982" y="3781972"/>
            <a:ext cx="8789222" cy="2991195"/>
            <a:chOff x="3355982" y="3781972"/>
            <a:chExt cx="8789222" cy="2991195"/>
          </a:xfrm>
        </p:grpSpPr>
        <p:pic>
          <p:nvPicPr>
            <p:cNvPr id="2" name="Picture 1" descr="Screen Shot 2023-08-19 at 3.51.06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1"/>
            <a:stretch/>
          </p:blipFill>
          <p:spPr>
            <a:xfrm>
              <a:off x="3424016" y="3781972"/>
              <a:ext cx="8721188" cy="29911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2454710" y="4947060"/>
              <a:ext cx="2171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Sample voltage [mV]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7923" y="4762393"/>
              <a:ext cx="1178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LED pulse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91347" y="4800890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PMT+amp</a:t>
              </a:r>
              <a:r>
                <a:rPr lang="en-US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output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825250" y="2819400"/>
            <a:ext cx="2214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Electronic amplification built into PMT bases to allow reuse of existing PMTS for cost savings</a:t>
            </a:r>
            <a:endParaRPr lang="en-US" sz="16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8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6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73654" y="3758924"/>
            <a:ext cx="2665500" cy="2606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210;p19"/>
          <p:cNvGrpSpPr/>
          <p:nvPr/>
        </p:nvGrpSpPr>
        <p:grpSpPr>
          <a:xfrm>
            <a:off x="3254921" y="2720988"/>
            <a:ext cx="1222143" cy="1050751"/>
            <a:chOff x="1700900" y="762000"/>
            <a:chExt cx="3728319" cy="3633300"/>
          </a:xfrm>
        </p:grpSpPr>
        <p:sp>
          <p:nvSpPr>
            <p:cNvPr id="125" name="Google Shape;211;p19"/>
            <p:cNvSpPr/>
            <p:nvPr/>
          </p:nvSpPr>
          <p:spPr>
            <a:xfrm>
              <a:off x="1700900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2;p19"/>
            <p:cNvSpPr/>
            <p:nvPr/>
          </p:nvSpPr>
          <p:spPr>
            <a:xfrm>
              <a:off x="1933915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;p19"/>
            <p:cNvSpPr/>
            <p:nvPr/>
          </p:nvSpPr>
          <p:spPr>
            <a:xfrm>
              <a:off x="2166929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4;p19"/>
            <p:cNvSpPr/>
            <p:nvPr/>
          </p:nvSpPr>
          <p:spPr>
            <a:xfrm>
              <a:off x="2399944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5;p19"/>
            <p:cNvSpPr/>
            <p:nvPr/>
          </p:nvSpPr>
          <p:spPr>
            <a:xfrm>
              <a:off x="2632958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6;p19"/>
            <p:cNvSpPr/>
            <p:nvPr/>
          </p:nvSpPr>
          <p:spPr>
            <a:xfrm>
              <a:off x="2865973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7;p19"/>
            <p:cNvSpPr/>
            <p:nvPr/>
          </p:nvSpPr>
          <p:spPr>
            <a:xfrm>
              <a:off x="3098988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8;p19"/>
            <p:cNvSpPr/>
            <p:nvPr/>
          </p:nvSpPr>
          <p:spPr>
            <a:xfrm>
              <a:off x="3332002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9;p19"/>
            <p:cNvSpPr/>
            <p:nvPr/>
          </p:nvSpPr>
          <p:spPr>
            <a:xfrm>
              <a:off x="3565017" y="762000"/>
              <a:ext cx="233100" cy="3565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0;p19"/>
            <p:cNvSpPr/>
            <p:nvPr/>
          </p:nvSpPr>
          <p:spPr>
            <a:xfrm>
              <a:off x="3798031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1;p19"/>
            <p:cNvSpPr/>
            <p:nvPr/>
          </p:nvSpPr>
          <p:spPr>
            <a:xfrm>
              <a:off x="4031046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2;p19"/>
            <p:cNvSpPr/>
            <p:nvPr/>
          </p:nvSpPr>
          <p:spPr>
            <a:xfrm>
              <a:off x="4264061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3;p19"/>
            <p:cNvSpPr/>
            <p:nvPr/>
          </p:nvSpPr>
          <p:spPr>
            <a:xfrm>
              <a:off x="4497075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4;p19"/>
            <p:cNvSpPr/>
            <p:nvPr/>
          </p:nvSpPr>
          <p:spPr>
            <a:xfrm>
              <a:off x="4730090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5;p19"/>
            <p:cNvSpPr/>
            <p:nvPr/>
          </p:nvSpPr>
          <p:spPr>
            <a:xfrm>
              <a:off x="4963104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6;p19"/>
            <p:cNvSpPr/>
            <p:nvPr/>
          </p:nvSpPr>
          <p:spPr>
            <a:xfrm>
              <a:off x="5196119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7;p19"/>
            <p:cNvSpPr/>
            <p:nvPr/>
          </p:nvSpPr>
          <p:spPr>
            <a:xfrm>
              <a:off x="175625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8;p19"/>
            <p:cNvSpPr/>
            <p:nvPr/>
          </p:nvSpPr>
          <p:spPr>
            <a:xfrm>
              <a:off x="19892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9;p19"/>
            <p:cNvSpPr/>
            <p:nvPr/>
          </p:nvSpPr>
          <p:spPr>
            <a:xfrm>
              <a:off x="222230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0;p19"/>
            <p:cNvSpPr/>
            <p:nvPr/>
          </p:nvSpPr>
          <p:spPr>
            <a:xfrm>
              <a:off x="24553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1;p19"/>
            <p:cNvSpPr/>
            <p:nvPr/>
          </p:nvSpPr>
          <p:spPr>
            <a:xfrm>
              <a:off x="268831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2;p19"/>
            <p:cNvSpPr/>
            <p:nvPr/>
          </p:nvSpPr>
          <p:spPr>
            <a:xfrm>
              <a:off x="29213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3;p19"/>
            <p:cNvSpPr/>
            <p:nvPr/>
          </p:nvSpPr>
          <p:spPr>
            <a:xfrm>
              <a:off x="31543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4;p19"/>
            <p:cNvSpPr/>
            <p:nvPr/>
          </p:nvSpPr>
          <p:spPr>
            <a:xfrm>
              <a:off x="338735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5;p19"/>
            <p:cNvSpPr/>
            <p:nvPr/>
          </p:nvSpPr>
          <p:spPr>
            <a:xfrm>
              <a:off x="36203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6;p19"/>
            <p:cNvSpPr/>
            <p:nvPr/>
          </p:nvSpPr>
          <p:spPr>
            <a:xfrm>
              <a:off x="385340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7;p19"/>
            <p:cNvSpPr/>
            <p:nvPr/>
          </p:nvSpPr>
          <p:spPr>
            <a:xfrm>
              <a:off x="40864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8;p19"/>
            <p:cNvSpPr/>
            <p:nvPr/>
          </p:nvSpPr>
          <p:spPr>
            <a:xfrm>
              <a:off x="431941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39;p19"/>
            <p:cNvSpPr/>
            <p:nvPr/>
          </p:nvSpPr>
          <p:spPr>
            <a:xfrm>
              <a:off x="45524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0;p19"/>
            <p:cNvSpPr/>
            <p:nvPr/>
          </p:nvSpPr>
          <p:spPr>
            <a:xfrm>
              <a:off x="47854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1;p19"/>
            <p:cNvSpPr/>
            <p:nvPr/>
          </p:nvSpPr>
          <p:spPr>
            <a:xfrm>
              <a:off x="50184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2;p19"/>
            <p:cNvSpPr/>
            <p:nvPr/>
          </p:nvSpPr>
          <p:spPr>
            <a:xfrm>
              <a:off x="52514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243;p19"/>
          <p:cNvGrpSpPr/>
          <p:nvPr/>
        </p:nvGrpSpPr>
        <p:grpSpPr>
          <a:xfrm rot="16200000">
            <a:off x="3061458" y="2818074"/>
            <a:ext cx="1078230" cy="1190996"/>
            <a:chOff x="1700900" y="762000"/>
            <a:chExt cx="3728319" cy="3633300"/>
          </a:xfrm>
        </p:grpSpPr>
        <p:sp>
          <p:nvSpPr>
            <p:cNvPr id="93" name="Google Shape;244;p19"/>
            <p:cNvSpPr/>
            <p:nvPr/>
          </p:nvSpPr>
          <p:spPr>
            <a:xfrm>
              <a:off x="1700900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5;p19"/>
            <p:cNvSpPr/>
            <p:nvPr/>
          </p:nvSpPr>
          <p:spPr>
            <a:xfrm>
              <a:off x="1933915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6;p19"/>
            <p:cNvSpPr/>
            <p:nvPr/>
          </p:nvSpPr>
          <p:spPr>
            <a:xfrm>
              <a:off x="2166929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7;p19"/>
            <p:cNvSpPr/>
            <p:nvPr/>
          </p:nvSpPr>
          <p:spPr>
            <a:xfrm>
              <a:off x="2399944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8;p19"/>
            <p:cNvSpPr/>
            <p:nvPr/>
          </p:nvSpPr>
          <p:spPr>
            <a:xfrm>
              <a:off x="2632958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9;p19"/>
            <p:cNvSpPr/>
            <p:nvPr/>
          </p:nvSpPr>
          <p:spPr>
            <a:xfrm>
              <a:off x="2865973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0;p19"/>
            <p:cNvSpPr/>
            <p:nvPr/>
          </p:nvSpPr>
          <p:spPr>
            <a:xfrm>
              <a:off x="3098988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1;p19"/>
            <p:cNvSpPr/>
            <p:nvPr/>
          </p:nvSpPr>
          <p:spPr>
            <a:xfrm>
              <a:off x="3332002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2;p19"/>
            <p:cNvSpPr/>
            <p:nvPr/>
          </p:nvSpPr>
          <p:spPr>
            <a:xfrm>
              <a:off x="3565017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3;p19"/>
            <p:cNvSpPr/>
            <p:nvPr/>
          </p:nvSpPr>
          <p:spPr>
            <a:xfrm>
              <a:off x="3798031" y="762000"/>
              <a:ext cx="233100" cy="3565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4;p19"/>
            <p:cNvSpPr/>
            <p:nvPr/>
          </p:nvSpPr>
          <p:spPr>
            <a:xfrm>
              <a:off x="4031046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5;p19"/>
            <p:cNvSpPr/>
            <p:nvPr/>
          </p:nvSpPr>
          <p:spPr>
            <a:xfrm>
              <a:off x="4264061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6;p19"/>
            <p:cNvSpPr/>
            <p:nvPr/>
          </p:nvSpPr>
          <p:spPr>
            <a:xfrm>
              <a:off x="4497075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7;p19"/>
            <p:cNvSpPr/>
            <p:nvPr/>
          </p:nvSpPr>
          <p:spPr>
            <a:xfrm>
              <a:off x="4730090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8;p19"/>
            <p:cNvSpPr/>
            <p:nvPr/>
          </p:nvSpPr>
          <p:spPr>
            <a:xfrm>
              <a:off x="4963104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9;p19"/>
            <p:cNvSpPr/>
            <p:nvPr/>
          </p:nvSpPr>
          <p:spPr>
            <a:xfrm>
              <a:off x="5196119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;p19"/>
            <p:cNvSpPr/>
            <p:nvPr/>
          </p:nvSpPr>
          <p:spPr>
            <a:xfrm>
              <a:off x="175625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;p19"/>
            <p:cNvSpPr/>
            <p:nvPr/>
          </p:nvSpPr>
          <p:spPr>
            <a:xfrm>
              <a:off x="19892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;p19"/>
            <p:cNvSpPr/>
            <p:nvPr/>
          </p:nvSpPr>
          <p:spPr>
            <a:xfrm>
              <a:off x="222230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3;p19"/>
            <p:cNvSpPr/>
            <p:nvPr/>
          </p:nvSpPr>
          <p:spPr>
            <a:xfrm>
              <a:off x="24553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4;p19"/>
            <p:cNvSpPr/>
            <p:nvPr/>
          </p:nvSpPr>
          <p:spPr>
            <a:xfrm>
              <a:off x="268831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5;p19"/>
            <p:cNvSpPr/>
            <p:nvPr/>
          </p:nvSpPr>
          <p:spPr>
            <a:xfrm>
              <a:off x="29213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;p19"/>
            <p:cNvSpPr/>
            <p:nvPr/>
          </p:nvSpPr>
          <p:spPr>
            <a:xfrm>
              <a:off x="31543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7;p19"/>
            <p:cNvSpPr/>
            <p:nvPr/>
          </p:nvSpPr>
          <p:spPr>
            <a:xfrm>
              <a:off x="338735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8;p19"/>
            <p:cNvSpPr/>
            <p:nvPr/>
          </p:nvSpPr>
          <p:spPr>
            <a:xfrm>
              <a:off x="36203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9;p19"/>
            <p:cNvSpPr/>
            <p:nvPr/>
          </p:nvSpPr>
          <p:spPr>
            <a:xfrm>
              <a:off x="385340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70;p19"/>
            <p:cNvSpPr/>
            <p:nvPr/>
          </p:nvSpPr>
          <p:spPr>
            <a:xfrm>
              <a:off x="40864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71;p19"/>
            <p:cNvSpPr/>
            <p:nvPr/>
          </p:nvSpPr>
          <p:spPr>
            <a:xfrm>
              <a:off x="431941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72;p19"/>
            <p:cNvSpPr/>
            <p:nvPr/>
          </p:nvSpPr>
          <p:spPr>
            <a:xfrm>
              <a:off x="45524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73;p19"/>
            <p:cNvSpPr/>
            <p:nvPr/>
          </p:nvSpPr>
          <p:spPr>
            <a:xfrm>
              <a:off x="47854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74;p19"/>
            <p:cNvSpPr/>
            <p:nvPr/>
          </p:nvSpPr>
          <p:spPr>
            <a:xfrm>
              <a:off x="50184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75;p19"/>
            <p:cNvSpPr/>
            <p:nvPr/>
          </p:nvSpPr>
          <p:spPr>
            <a:xfrm>
              <a:off x="52514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276;p19"/>
          <p:cNvSpPr/>
          <p:nvPr/>
        </p:nvSpPr>
        <p:spPr>
          <a:xfrm>
            <a:off x="3807739" y="3275102"/>
            <a:ext cx="84753" cy="74773"/>
          </a:xfrm>
          <a:prstGeom prst="irregularSeal1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277;p19"/>
          <p:cNvCxnSpPr/>
          <p:nvPr/>
        </p:nvCxnSpPr>
        <p:spPr>
          <a:xfrm flipV="1">
            <a:off x="1149069" y="3362180"/>
            <a:ext cx="2640527" cy="241692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9" name="Google Shape;141;p19"/>
          <p:cNvGrpSpPr/>
          <p:nvPr/>
        </p:nvGrpSpPr>
        <p:grpSpPr>
          <a:xfrm>
            <a:off x="890722" y="3976938"/>
            <a:ext cx="1991668" cy="1923469"/>
            <a:chOff x="1700900" y="762000"/>
            <a:chExt cx="3728319" cy="3633300"/>
          </a:xfrm>
        </p:grpSpPr>
        <p:sp>
          <p:nvSpPr>
            <p:cNvPr id="56" name="Google Shape;142;p19"/>
            <p:cNvSpPr/>
            <p:nvPr/>
          </p:nvSpPr>
          <p:spPr>
            <a:xfrm>
              <a:off x="1700900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3;p19"/>
            <p:cNvSpPr/>
            <p:nvPr/>
          </p:nvSpPr>
          <p:spPr>
            <a:xfrm>
              <a:off x="1933915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4;p19"/>
            <p:cNvSpPr/>
            <p:nvPr/>
          </p:nvSpPr>
          <p:spPr>
            <a:xfrm>
              <a:off x="2166929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5;p19"/>
            <p:cNvSpPr/>
            <p:nvPr/>
          </p:nvSpPr>
          <p:spPr>
            <a:xfrm>
              <a:off x="2399944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6;p19"/>
            <p:cNvSpPr/>
            <p:nvPr/>
          </p:nvSpPr>
          <p:spPr>
            <a:xfrm>
              <a:off x="2632958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7;p19"/>
            <p:cNvSpPr/>
            <p:nvPr/>
          </p:nvSpPr>
          <p:spPr>
            <a:xfrm>
              <a:off x="2865973" y="762000"/>
              <a:ext cx="233100" cy="3565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;p19"/>
            <p:cNvSpPr/>
            <p:nvPr/>
          </p:nvSpPr>
          <p:spPr>
            <a:xfrm>
              <a:off x="3098988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9;p19"/>
            <p:cNvSpPr/>
            <p:nvPr/>
          </p:nvSpPr>
          <p:spPr>
            <a:xfrm>
              <a:off x="3332002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0;p19"/>
            <p:cNvSpPr/>
            <p:nvPr/>
          </p:nvSpPr>
          <p:spPr>
            <a:xfrm>
              <a:off x="3565017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1;p19"/>
            <p:cNvSpPr/>
            <p:nvPr/>
          </p:nvSpPr>
          <p:spPr>
            <a:xfrm>
              <a:off x="3798031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2;p19"/>
            <p:cNvSpPr/>
            <p:nvPr/>
          </p:nvSpPr>
          <p:spPr>
            <a:xfrm>
              <a:off x="4031046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3;p19"/>
            <p:cNvSpPr/>
            <p:nvPr/>
          </p:nvSpPr>
          <p:spPr>
            <a:xfrm>
              <a:off x="4264061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4;p19"/>
            <p:cNvSpPr/>
            <p:nvPr/>
          </p:nvSpPr>
          <p:spPr>
            <a:xfrm>
              <a:off x="4497075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5;p19"/>
            <p:cNvSpPr/>
            <p:nvPr/>
          </p:nvSpPr>
          <p:spPr>
            <a:xfrm>
              <a:off x="4730090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6;p19"/>
            <p:cNvSpPr/>
            <p:nvPr/>
          </p:nvSpPr>
          <p:spPr>
            <a:xfrm>
              <a:off x="4963104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7;p19"/>
            <p:cNvSpPr/>
            <p:nvPr/>
          </p:nvSpPr>
          <p:spPr>
            <a:xfrm>
              <a:off x="5196119" y="762000"/>
              <a:ext cx="233100" cy="35652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8;p19"/>
            <p:cNvSpPr/>
            <p:nvPr/>
          </p:nvSpPr>
          <p:spPr>
            <a:xfrm>
              <a:off x="175625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9;p19"/>
            <p:cNvSpPr/>
            <p:nvPr/>
          </p:nvSpPr>
          <p:spPr>
            <a:xfrm>
              <a:off x="19892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0;p19"/>
            <p:cNvSpPr/>
            <p:nvPr/>
          </p:nvSpPr>
          <p:spPr>
            <a:xfrm>
              <a:off x="222230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1;p19"/>
            <p:cNvSpPr/>
            <p:nvPr/>
          </p:nvSpPr>
          <p:spPr>
            <a:xfrm>
              <a:off x="24553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;p19"/>
            <p:cNvSpPr/>
            <p:nvPr/>
          </p:nvSpPr>
          <p:spPr>
            <a:xfrm>
              <a:off x="268831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;p19"/>
            <p:cNvSpPr/>
            <p:nvPr/>
          </p:nvSpPr>
          <p:spPr>
            <a:xfrm>
              <a:off x="29213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;p19"/>
            <p:cNvSpPr/>
            <p:nvPr/>
          </p:nvSpPr>
          <p:spPr>
            <a:xfrm>
              <a:off x="31543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;p19"/>
            <p:cNvSpPr/>
            <p:nvPr/>
          </p:nvSpPr>
          <p:spPr>
            <a:xfrm>
              <a:off x="338735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;p19"/>
            <p:cNvSpPr/>
            <p:nvPr/>
          </p:nvSpPr>
          <p:spPr>
            <a:xfrm>
              <a:off x="36203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7;p19"/>
            <p:cNvSpPr/>
            <p:nvPr/>
          </p:nvSpPr>
          <p:spPr>
            <a:xfrm>
              <a:off x="3853400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8;p19"/>
            <p:cNvSpPr/>
            <p:nvPr/>
          </p:nvSpPr>
          <p:spPr>
            <a:xfrm>
              <a:off x="40864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9;p19"/>
            <p:cNvSpPr/>
            <p:nvPr/>
          </p:nvSpPr>
          <p:spPr>
            <a:xfrm>
              <a:off x="431941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0;p19"/>
            <p:cNvSpPr/>
            <p:nvPr/>
          </p:nvSpPr>
          <p:spPr>
            <a:xfrm>
              <a:off x="4552425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;p19"/>
            <p:cNvSpPr/>
            <p:nvPr/>
          </p:nvSpPr>
          <p:spPr>
            <a:xfrm>
              <a:off x="47854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2;p19"/>
            <p:cNvSpPr/>
            <p:nvPr/>
          </p:nvSpPr>
          <p:spPr>
            <a:xfrm>
              <a:off x="5018463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;p19"/>
            <p:cNvSpPr/>
            <p:nvPr/>
          </p:nvSpPr>
          <p:spPr>
            <a:xfrm>
              <a:off x="5251438" y="4327200"/>
              <a:ext cx="122400" cy="68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4;p19"/>
          <p:cNvGrpSpPr/>
          <p:nvPr/>
        </p:nvGrpSpPr>
        <p:grpSpPr>
          <a:xfrm rot="16200000">
            <a:off x="467128" y="4274304"/>
            <a:ext cx="1973772" cy="1940909"/>
            <a:chOff x="1700900" y="762000"/>
            <a:chExt cx="3728319" cy="3633300"/>
          </a:xfrm>
        </p:grpSpPr>
        <p:sp>
          <p:nvSpPr>
            <p:cNvPr id="23" name="Google Shape;175;p19"/>
            <p:cNvSpPr/>
            <p:nvPr/>
          </p:nvSpPr>
          <p:spPr>
            <a:xfrm>
              <a:off x="1700900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6;p19"/>
            <p:cNvSpPr/>
            <p:nvPr/>
          </p:nvSpPr>
          <p:spPr>
            <a:xfrm>
              <a:off x="1933915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7;p19"/>
            <p:cNvSpPr/>
            <p:nvPr/>
          </p:nvSpPr>
          <p:spPr>
            <a:xfrm>
              <a:off x="2166929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;p19"/>
            <p:cNvSpPr/>
            <p:nvPr/>
          </p:nvSpPr>
          <p:spPr>
            <a:xfrm>
              <a:off x="2399944" y="762000"/>
              <a:ext cx="233100" cy="3565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9;p19"/>
            <p:cNvSpPr/>
            <p:nvPr/>
          </p:nvSpPr>
          <p:spPr>
            <a:xfrm>
              <a:off x="2632958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0;p19"/>
            <p:cNvSpPr/>
            <p:nvPr/>
          </p:nvSpPr>
          <p:spPr>
            <a:xfrm>
              <a:off x="2865973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1;p19"/>
            <p:cNvSpPr/>
            <p:nvPr/>
          </p:nvSpPr>
          <p:spPr>
            <a:xfrm>
              <a:off x="3098988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2;p19"/>
            <p:cNvSpPr/>
            <p:nvPr/>
          </p:nvSpPr>
          <p:spPr>
            <a:xfrm>
              <a:off x="3332002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3;p19"/>
            <p:cNvSpPr/>
            <p:nvPr/>
          </p:nvSpPr>
          <p:spPr>
            <a:xfrm>
              <a:off x="3565017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4;p19"/>
            <p:cNvSpPr/>
            <p:nvPr/>
          </p:nvSpPr>
          <p:spPr>
            <a:xfrm>
              <a:off x="3798031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5;p19"/>
            <p:cNvSpPr/>
            <p:nvPr/>
          </p:nvSpPr>
          <p:spPr>
            <a:xfrm>
              <a:off x="4031046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6;p19"/>
            <p:cNvSpPr/>
            <p:nvPr/>
          </p:nvSpPr>
          <p:spPr>
            <a:xfrm>
              <a:off x="4264061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7;p19"/>
            <p:cNvSpPr/>
            <p:nvPr/>
          </p:nvSpPr>
          <p:spPr>
            <a:xfrm>
              <a:off x="4497075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8;p19"/>
            <p:cNvSpPr/>
            <p:nvPr/>
          </p:nvSpPr>
          <p:spPr>
            <a:xfrm>
              <a:off x="4730090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9;p19"/>
            <p:cNvSpPr/>
            <p:nvPr/>
          </p:nvSpPr>
          <p:spPr>
            <a:xfrm>
              <a:off x="4963104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;p19"/>
            <p:cNvSpPr/>
            <p:nvPr/>
          </p:nvSpPr>
          <p:spPr>
            <a:xfrm>
              <a:off x="5196119" y="762000"/>
              <a:ext cx="233100" cy="35652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;p19"/>
            <p:cNvSpPr/>
            <p:nvPr/>
          </p:nvSpPr>
          <p:spPr>
            <a:xfrm>
              <a:off x="175625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2;p19"/>
            <p:cNvSpPr/>
            <p:nvPr/>
          </p:nvSpPr>
          <p:spPr>
            <a:xfrm>
              <a:off x="19892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;p19"/>
            <p:cNvSpPr/>
            <p:nvPr/>
          </p:nvSpPr>
          <p:spPr>
            <a:xfrm>
              <a:off x="222230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;p19"/>
            <p:cNvSpPr/>
            <p:nvPr/>
          </p:nvSpPr>
          <p:spPr>
            <a:xfrm>
              <a:off x="24553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;p19"/>
            <p:cNvSpPr/>
            <p:nvPr/>
          </p:nvSpPr>
          <p:spPr>
            <a:xfrm>
              <a:off x="268831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;p19"/>
            <p:cNvSpPr/>
            <p:nvPr/>
          </p:nvSpPr>
          <p:spPr>
            <a:xfrm>
              <a:off x="29213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;p19"/>
            <p:cNvSpPr/>
            <p:nvPr/>
          </p:nvSpPr>
          <p:spPr>
            <a:xfrm>
              <a:off x="31543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8;p19"/>
            <p:cNvSpPr/>
            <p:nvPr/>
          </p:nvSpPr>
          <p:spPr>
            <a:xfrm>
              <a:off x="338735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;p19"/>
            <p:cNvSpPr/>
            <p:nvPr/>
          </p:nvSpPr>
          <p:spPr>
            <a:xfrm>
              <a:off x="36203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0;p19"/>
            <p:cNvSpPr/>
            <p:nvPr/>
          </p:nvSpPr>
          <p:spPr>
            <a:xfrm>
              <a:off x="3853400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;p19"/>
            <p:cNvSpPr/>
            <p:nvPr/>
          </p:nvSpPr>
          <p:spPr>
            <a:xfrm>
              <a:off x="40864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2;p19"/>
            <p:cNvSpPr/>
            <p:nvPr/>
          </p:nvSpPr>
          <p:spPr>
            <a:xfrm>
              <a:off x="431941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3;p19"/>
            <p:cNvSpPr/>
            <p:nvPr/>
          </p:nvSpPr>
          <p:spPr>
            <a:xfrm>
              <a:off x="4552425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4;p19"/>
            <p:cNvSpPr/>
            <p:nvPr/>
          </p:nvSpPr>
          <p:spPr>
            <a:xfrm>
              <a:off x="47854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;p19"/>
            <p:cNvSpPr/>
            <p:nvPr/>
          </p:nvSpPr>
          <p:spPr>
            <a:xfrm>
              <a:off x="5018463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6;p19"/>
            <p:cNvSpPr/>
            <p:nvPr/>
          </p:nvSpPr>
          <p:spPr>
            <a:xfrm>
              <a:off x="5251438" y="4327200"/>
              <a:ext cx="122400" cy="68100"/>
            </a:xfrm>
            <a:prstGeom prst="rect">
              <a:avLst/>
            </a:prstGeom>
            <a:solidFill>
              <a:srgbClr val="CC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07;p19"/>
          <p:cNvSpPr/>
          <p:nvPr/>
        </p:nvSpPr>
        <p:spPr>
          <a:xfrm>
            <a:off x="1072457" y="5720212"/>
            <a:ext cx="138118" cy="136877"/>
          </a:xfrm>
          <a:prstGeom prst="irregularSeal1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08;p19"/>
          <p:cNvCxnSpPr/>
          <p:nvPr/>
        </p:nvCxnSpPr>
        <p:spPr>
          <a:xfrm flipV="1">
            <a:off x="208673" y="5792846"/>
            <a:ext cx="898904" cy="72737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23" name="Group 322"/>
          <p:cNvGrpSpPr/>
          <p:nvPr/>
        </p:nvGrpSpPr>
        <p:grpSpPr>
          <a:xfrm>
            <a:off x="6436698" y="69148"/>
            <a:ext cx="6111313" cy="4387232"/>
            <a:chOff x="6436698" y="353252"/>
            <a:chExt cx="6111313" cy="4387232"/>
          </a:xfrm>
        </p:grpSpPr>
        <p:grpSp>
          <p:nvGrpSpPr>
            <p:cNvPr id="320" name="Group 319"/>
            <p:cNvGrpSpPr/>
            <p:nvPr/>
          </p:nvGrpSpPr>
          <p:grpSpPr>
            <a:xfrm>
              <a:off x="6436698" y="353252"/>
              <a:ext cx="5755302" cy="4387232"/>
              <a:chOff x="13052639" y="1860009"/>
              <a:chExt cx="5755302" cy="4387232"/>
            </a:xfrm>
          </p:grpSpPr>
          <p:sp>
            <p:nvSpPr>
              <p:cNvPr id="330" name="Line"/>
              <p:cNvSpPr/>
              <p:nvPr/>
            </p:nvSpPr>
            <p:spPr>
              <a:xfrm flipH="1">
                <a:off x="15022176" y="2533513"/>
                <a:ext cx="169966" cy="287494"/>
              </a:xfrm>
              <a:prstGeom prst="line">
                <a:avLst/>
              </a:prstGeom>
              <a:ln w="25400">
                <a:solidFill>
                  <a:srgbClr val="FFFFFF"/>
                </a:solidFill>
                <a:miter lim="400000"/>
                <a:tailEnd type="triangle"/>
              </a:ln>
            </p:spPr>
            <p:txBody>
              <a:bodyPr lIns="42520" tIns="42520" rIns="42520" bIns="42520" anchor="ctr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8" name="milliQan"/>
              <p:cNvSpPr txBox="1"/>
              <p:nvPr/>
            </p:nvSpPr>
            <p:spPr>
              <a:xfrm>
                <a:off x="16909715" y="4406445"/>
                <a:ext cx="948504" cy="3800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2520" tIns="42520" rIns="42520" bIns="42520" anchor="ctr">
                <a:spAutoFit/>
              </a:bodyPr>
              <a:lstStyle>
                <a:lvl1pPr>
                  <a:defRPr sz="25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milliQan</a:t>
                </a:r>
              </a:p>
            </p:txBody>
          </p:sp>
          <p:sp>
            <p:nvSpPr>
              <p:cNvPr id="349" name="Line"/>
              <p:cNvSpPr/>
              <p:nvPr/>
            </p:nvSpPr>
            <p:spPr>
              <a:xfrm flipH="1" flipV="1">
                <a:off x="17411226" y="4347193"/>
                <a:ext cx="154804" cy="116070"/>
              </a:xfrm>
              <a:prstGeom prst="line">
                <a:avLst/>
              </a:prstGeom>
              <a:ln w="25400">
                <a:solidFill>
                  <a:srgbClr val="FFFFFF"/>
                </a:solidFill>
                <a:miter lim="400000"/>
                <a:tailEnd type="triangle"/>
              </a:ln>
            </p:spPr>
            <p:txBody>
              <a:bodyPr lIns="42520" tIns="42520" rIns="42520" bIns="42520" anchor="ctr"/>
              <a:lstStyle/>
              <a:p>
                <a:pPr>
                  <a:defRPr sz="2400"/>
                </a:pPr>
                <a:endParaRPr/>
              </a:p>
            </p:txBody>
          </p:sp>
          <p:pic>
            <p:nvPicPr>
              <p:cNvPr id="5" name="Picture 4" descr="Screen Shot 2023-08-19 at 3.38.3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52639" y="1860009"/>
                <a:ext cx="5755302" cy="4387232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3299981" y="2232924"/>
                <a:ext cx="2152800" cy="36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7729964" y="4641866"/>
                <a:ext cx="1077976" cy="251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6" name="Basic structure of hidden sector models:"/>
            <p:cNvSpPr txBox="1"/>
            <p:nvPr/>
          </p:nvSpPr>
          <p:spPr>
            <a:xfrm>
              <a:off x="11292408" y="2941680"/>
              <a:ext cx="125560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Support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p</a:t>
              </a:r>
              <a:r>
                <a:rPr lang="en-US" sz="1600" dirty="0" smtClean="0">
                  <a:latin typeface="Times New Roman"/>
                  <a:cs typeface="Times New Roman"/>
                </a:rPr>
                <a:t>late</a:t>
              </a:r>
            </a:p>
          </p:txBody>
        </p:sp>
      </p:grpSp>
      <p:sp>
        <p:nvSpPr>
          <p:cNvPr id="33" name="What is a Millicharged Particle?"/>
          <p:cNvSpPr txBox="1"/>
          <p:nvPr/>
        </p:nvSpPr>
        <p:spPr>
          <a:xfrm>
            <a:off x="0" y="5080"/>
            <a:ext cx="11137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MilliQan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etector design </a:t>
            </a:r>
            <a:r>
              <a:rPr lang="mr-IN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mechanics 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62" name="Basic structure of hidden sector models:"/>
          <p:cNvSpPr txBox="1"/>
          <p:nvPr/>
        </p:nvSpPr>
        <p:spPr>
          <a:xfrm>
            <a:off x="108007" y="735874"/>
            <a:ext cx="11064411" cy="22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Cover with scintillator panels to tag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r>
              <a:rPr lang="en-US" sz="2400" dirty="0" smtClean="0">
                <a:latin typeface="Times New Roman"/>
                <a:cs typeface="Times New Roman"/>
              </a:rPr>
              <a:t> and veto backgrounds</a:t>
            </a:r>
          </a:p>
          <a:p>
            <a:endParaRPr lang="en-US" sz="105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Mount on support plate, tilted to orient to IP</a:t>
            </a:r>
          </a:p>
          <a:p>
            <a:endParaRPr lang="en-US" sz="1050" dirty="0" smtClean="0">
              <a:latin typeface="Times New Roman"/>
              <a:cs typeface="Times New Roman"/>
            </a:endParaRPr>
          </a:p>
          <a:p>
            <a:r>
              <a:rPr lang="en-US" sz="2400" dirty="0" err="1" smtClean="0">
                <a:latin typeface="Times New Roman"/>
                <a:cs typeface="Times New Roman"/>
              </a:rPr>
              <a:t>Hodoscope</a:t>
            </a:r>
            <a:r>
              <a:rPr lang="en-US" sz="2400" dirty="0" smtClean="0">
                <a:latin typeface="Times New Roman"/>
                <a:cs typeface="Times New Roman"/>
              </a:rPr>
              <a:t> for </a:t>
            </a:r>
            <a:r>
              <a:rPr lang="en-US" sz="2400" dirty="0" err="1" smtClean="0">
                <a:latin typeface="Times New Roman"/>
                <a:cs typeface="Times New Roman"/>
              </a:rPr>
              <a:t>aligment</a:t>
            </a:r>
            <a:r>
              <a:rPr lang="en-US" sz="2400" dirty="0" smtClean="0">
                <a:latin typeface="Times New Roman"/>
                <a:cs typeface="Times New Roman"/>
              </a:rPr>
              <a:t> with </a:t>
            </a:r>
            <a:r>
              <a:rPr lang="en-US" sz="2400" dirty="0" err="1" smtClean="0">
                <a:latin typeface="Times New Roman"/>
                <a:cs typeface="Times New Roman"/>
              </a:rPr>
              <a:t>muons</a:t>
            </a:r>
            <a:r>
              <a:rPr lang="en-US" sz="2400" dirty="0" smtClean="0">
                <a:latin typeface="Times New Roman"/>
                <a:cs typeface="Times New Roman"/>
              </a:rPr>
              <a:t> using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~15x15x240 mm bars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ith </a:t>
            </a:r>
            <a:r>
              <a:rPr lang="en-US" sz="2400" dirty="0" err="1" smtClean="0">
                <a:latin typeface="Times New Roman"/>
                <a:cs typeface="Times New Roman"/>
              </a:rPr>
              <a:t>SiPM</a:t>
            </a:r>
            <a:r>
              <a:rPr lang="en-US" sz="2400" dirty="0" smtClean="0">
                <a:latin typeface="Times New Roman"/>
                <a:cs typeface="Times New Roman"/>
              </a:rPr>
              <a:t> readout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57" name="Slide Number Placeholder 5">
            <a:extLst>
              <a:ext uri="{FF2B5EF4-FFF2-40B4-BE49-F238E27FC236}">
                <a16:creationId xmlns="" xmlns:a16="http://schemas.microsoft.com/office/drawing/2014/main" id="{5D50079B-AC1F-0041-A8E2-8050E1FC97BD}"/>
              </a:ext>
            </a:extLst>
          </p:cNvPr>
          <p:cNvSpPr txBox="1">
            <a:spLocks/>
          </p:cNvSpPr>
          <p:nvPr/>
        </p:nvSpPr>
        <p:spPr>
          <a:xfrm>
            <a:off x="11303000" y="6546850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D07B1C-85EF-0146-98DB-F4F9859E4735}" type="slidenum">
              <a:rPr lang="en-US" smtClean="0"/>
              <a:pPr/>
              <a:t>9</a:t>
            </a:fld>
            <a:r>
              <a:rPr lang="en-US" dirty="0" smtClean="0"/>
              <a:t>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234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BE544947-F162-1248-8F72-BBCD449D1FF1}" vid="{2C27BB22-6BDE-A842-A14E-AF3F377389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2311</TotalTime>
  <Words>1278</Words>
  <Application>Microsoft Macintosh PowerPoint</Application>
  <PresentationFormat>Custom</PresentationFormat>
  <Paragraphs>241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Run 3 milliQan Detector: status and first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milliQan Run 3 Detectors</dc:title>
  <dc:creator>Carrigan, Michael W.</dc:creator>
  <cp:lastModifiedBy>David Stuart</cp:lastModifiedBy>
  <cp:revision>197</cp:revision>
  <dcterms:created xsi:type="dcterms:W3CDTF">2023-06-13T13:55:59Z</dcterms:created>
  <dcterms:modified xsi:type="dcterms:W3CDTF">2023-08-21T19:08:57Z</dcterms:modified>
</cp:coreProperties>
</file>